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2" r:id="rId1"/>
  </p:sldMasterIdLst>
  <p:notesMasterIdLst>
    <p:notesMasterId r:id="rId53"/>
  </p:notesMasterIdLst>
  <p:sldIdLst>
    <p:sldId id="256" r:id="rId2"/>
    <p:sldId id="860" r:id="rId3"/>
    <p:sldId id="921" r:id="rId4"/>
    <p:sldId id="821" r:id="rId5"/>
    <p:sldId id="461" r:id="rId6"/>
    <p:sldId id="402" r:id="rId7"/>
    <p:sldId id="395" r:id="rId8"/>
    <p:sldId id="928" r:id="rId9"/>
    <p:sldId id="272" r:id="rId10"/>
    <p:sldId id="929" r:id="rId11"/>
    <p:sldId id="949" r:id="rId12"/>
    <p:sldId id="930" r:id="rId13"/>
    <p:sldId id="438" r:id="rId14"/>
    <p:sldId id="463" r:id="rId15"/>
    <p:sldId id="453" r:id="rId16"/>
    <p:sldId id="290" r:id="rId17"/>
    <p:sldId id="920" r:id="rId18"/>
    <p:sldId id="931" r:id="rId19"/>
    <p:sldId id="932" r:id="rId20"/>
    <p:sldId id="933" r:id="rId21"/>
    <p:sldId id="934" r:id="rId22"/>
    <p:sldId id="445" r:id="rId23"/>
    <p:sldId id="478" r:id="rId24"/>
    <p:sldId id="446" r:id="rId25"/>
    <p:sldId id="935" r:id="rId26"/>
    <p:sldId id="936" r:id="rId27"/>
    <p:sldId id="939" r:id="rId28"/>
    <p:sldId id="923" r:id="rId29"/>
    <p:sldId id="937" r:id="rId30"/>
    <p:sldId id="938" r:id="rId31"/>
    <p:sldId id="978" r:id="rId32"/>
    <p:sldId id="979" r:id="rId33"/>
    <p:sldId id="479" r:id="rId34"/>
    <p:sldId id="977" r:id="rId35"/>
    <p:sldId id="460" r:id="rId36"/>
    <p:sldId id="464" r:id="rId37"/>
    <p:sldId id="469" r:id="rId38"/>
    <p:sldId id="468" r:id="rId39"/>
    <p:sldId id="466" r:id="rId40"/>
    <p:sldId id="467" r:id="rId41"/>
    <p:sldId id="940" r:id="rId42"/>
    <p:sldId id="941" r:id="rId43"/>
    <p:sldId id="942" r:id="rId44"/>
    <p:sldId id="943" r:id="rId45"/>
    <p:sldId id="945" r:id="rId46"/>
    <p:sldId id="471" r:id="rId47"/>
    <p:sldId id="947" r:id="rId48"/>
    <p:sldId id="946" r:id="rId49"/>
    <p:sldId id="948" r:id="rId50"/>
    <p:sldId id="472" r:id="rId51"/>
    <p:sldId id="922" r:id="rId52"/>
  </p:sldIdLst>
  <p:sldSz cx="9906000" cy="6858000" type="A4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9B3FEC54-C99A-2341-AAD7-27E0ADE2F16E}">
          <p14:sldIdLst>
            <p14:sldId id="256"/>
            <p14:sldId id="860"/>
            <p14:sldId id="921"/>
            <p14:sldId id="821"/>
            <p14:sldId id="461"/>
            <p14:sldId id="402"/>
            <p14:sldId id="395"/>
            <p14:sldId id="928"/>
            <p14:sldId id="272"/>
            <p14:sldId id="929"/>
            <p14:sldId id="949"/>
            <p14:sldId id="930"/>
            <p14:sldId id="438"/>
            <p14:sldId id="463"/>
            <p14:sldId id="453"/>
            <p14:sldId id="290"/>
            <p14:sldId id="920"/>
            <p14:sldId id="931"/>
            <p14:sldId id="932"/>
            <p14:sldId id="933"/>
            <p14:sldId id="934"/>
            <p14:sldId id="445"/>
            <p14:sldId id="478"/>
            <p14:sldId id="446"/>
            <p14:sldId id="935"/>
            <p14:sldId id="936"/>
            <p14:sldId id="939"/>
            <p14:sldId id="923"/>
            <p14:sldId id="937"/>
            <p14:sldId id="938"/>
            <p14:sldId id="978"/>
            <p14:sldId id="979"/>
            <p14:sldId id="479"/>
            <p14:sldId id="977"/>
            <p14:sldId id="460"/>
            <p14:sldId id="464"/>
            <p14:sldId id="469"/>
            <p14:sldId id="468"/>
            <p14:sldId id="466"/>
            <p14:sldId id="467"/>
            <p14:sldId id="940"/>
            <p14:sldId id="941"/>
            <p14:sldId id="942"/>
            <p14:sldId id="943"/>
            <p14:sldId id="945"/>
            <p14:sldId id="471"/>
            <p14:sldId id="947"/>
            <p14:sldId id="946"/>
            <p14:sldId id="948"/>
            <p14:sldId id="472"/>
            <p14:sldId id="92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8E20"/>
    <a:srgbClr val="9E60B8"/>
    <a:srgbClr val="1778B8"/>
    <a:srgbClr val="36544F"/>
    <a:srgbClr val="B04432"/>
    <a:srgbClr val="D4EBE9"/>
    <a:srgbClr val="3E729D"/>
    <a:srgbClr val="41719C"/>
    <a:srgbClr val="5AB88F"/>
    <a:srgbClr val="B58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737"/>
    <p:restoredTop sz="96911" autoAdjust="0"/>
  </p:normalViewPr>
  <p:slideViewPr>
    <p:cSldViewPr snapToGrid="0" snapToObjects="1">
      <p:cViewPr varScale="1">
        <p:scale>
          <a:sx n="150" d="100"/>
          <a:sy n="150" d="100"/>
        </p:scale>
        <p:origin x="160" y="192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3854BB-5908-0843-BA41-B7E7E599A04D}" type="datetimeFigureOut">
              <a:rPr lang="de-DE" smtClean="0"/>
              <a:t>25.11.19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67E9B5-BB04-A741-9555-7CF01DDDA8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9260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39084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859441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885757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909595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...dieser</a:t>
            </a:r>
            <a:r>
              <a:rPr lang="de-DE" baseline="0" dirty="0"/>
              <a:t> Aufruf führt dazu, dass die </a:t>
            </a:r>
            <a:r>
              <a:rPr lang="de-DE" baseline="0" dirty="0" err="1"/>
              <a:t>render</a:t>
            </a:r>
            <a:r>
              <a:rPr lang="de-DE" baseline="0" dirty="0"/>
              <a:t>-Methode von </a:t>
            </a:r>
            <a:r>
              <a:rPr lang="de-DE" baseline="0" dirty="0" err="1"/>
              <a:t>React</a:t>
            </a:r>
            <a:r>
              <a:rPr lang="de-DE" baseline="0" dirty="0"/>
              <a:t> neu aufgerufen wird.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327488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704756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439660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302654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136872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542005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001118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859462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035570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46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5753365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47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5328797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51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968847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183778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656435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081729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862641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126944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736574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154492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9906000" cy="790222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1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54046EA0-476F-F64F-8694-855A1E7DAD9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203200" y="1026060"/>
            <a:ext cx="9499600" cy="5329237"/>
          </a:xfrm>
        </p:spPr>
        <p:txBody>
          <a:bodyPr/>
          <a:lstStyle>
            <a:lvl1pPr>
              <a:defRPr b="1"/>
            </a:lvl1pPr>
          </a:lstStyle>
          <a:p>
            <a:r>
              <a:rPr lang="de-DE" dirty="0"/>
              <a:t>Mastertextformat bearbeiten
	</a:t>
            </a:r>
            <a:r>
              <a:rPr lang="de-DE" dirty="0" err="1"/>
              <a:t>fasdfsdf</a:t>
            </a:r>
            <a:r>
              <a:rPr lang="de-DE" dirty="0"/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1996269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790223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6067778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906868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45719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</p:spTree>
    <p:extLst>
      <p:ext uri="{BB962C8B-B14F-4D97-AF65-F5344CB8AC3E}">
        <p14:creationId xmlns:p14="http://schemas.microsoft.com/office/powerpoint/2010/main" val="11766460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9906000" cy="790222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1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4722784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B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 err="1"/>
              <a:t>fasfasdf</a:t>
            </a:r>
            <a:endParaRPr 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11/25/19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602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50" r:id="rId2"/>
    <p:sldLayoutId id="2147483651" r:id="rId3"/>
    <p:sldLayoutId id="2147483669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de-DE" sz="2400" b="1" kern="1200" dirty="0">
          <a:solidFill>
            <a:srgbClr val="EF7D1D"/>
          </a:solidFill>
          <a:latin typeface="Source Sans Pro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2400" kern="1200" dirty="0">
          <a:solidFill>
            <a:srgbClr val="36544F"/>
          </a:solidFill>
          <a:latin typeface="Source Sans Pro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2400" kern="1200" dirty="0">
          <a:solidFill>
            <a:srgbClr val="36544F"/>
          </a:solidFill>
          <a:latin typeface="Source Sans Pro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thenewstack.io/spring-rod-johnson-enterprise-java/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typescriptlang.org/" TargetMode="External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C0EE01FF-D948-E142-B7E7-FB92FF576F9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718"/>
          <a:stretch/>
        </p:blipFill>
        <p:spPr>
          <a:xfrm>
            <a:off x="0" y="1"/>
            <a:ext cx="9894838" cy="6858000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8FFC761-FA65-4D43-9BEC-BD3BB5EE4B73}"/>
              </a:ext>
            </a:extLst>
          </p:cNvPr>
          <p:cNvSpPr/>
          <p:nvPr/>
        </p:nvSpPr>
        <p:spPr>
          <a:xfrm>
            <a:off x="-7126" y="-4714"/>
            <a:ext cx="9939486" cy="6067776"/>
          </a:xfrm>
          <a:prstGeom prst="rect">
            <a:avLst/>
          </a:prstGeom>
          <a:solidFill>
            <a:srgbClr val="D4EBE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 2"/>
          <p:cNvSpPr/>
          <p:nvPr/>
        </p:nvSpPr>
        <p:spPr>
          <a:xfrm>
            <a:off x="271282" y="1728818"/>
            <a:ext cx="10277008" cy="26007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300" b="1" dirty="0"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  </a:t>
            </a:r>
            <a:r>
              <a:rPr lang="de-DE" sz="16300" b="1" dirty="0"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React</a:t>
            </a:r>
            <a:endParaRPr lang="de-DE" b="1" dirty="0">
              <a:solidFill>
                <a:srgbClr val="EF7D1D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999458" y="371338"/>
            <a:ext cx="16850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  <a:endParaRPr lang="de-DE" sz="16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38B5D25A-55E1-4341-9252-AC900006FD3A}"/>
              </a:ext>
            </a:extLst>
          </p:cNvPr>
          <p:cNvSpPr txBox="1"/>
          <p:nvPr/>
        </p:nvSpPr>
        <p:spPr>
          <a:xfrm>
            <a:off x="1262341" y="1802783"/>
            <a:ext cx="574256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3400" b="1" dirty="0">
              <a:solidFill>
                <a:srgbClr val="36544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-1" y="6067777"/>
            <a:ext cx="9928323" cy="790223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11162" y="6067777"/>
            <a:ext cx="9906000" cy="790223"/>
          </a:xfrm>
        </p:spPr>
        <p:txBody>
          <a:bodyPr>
            <a:normAutofit/>
          </a:bodyPr>
          <a:lstStyle/>
          <a:p>
            <a:r>
              <a:rPr lang="de-DE" sz="1400" spc="80" dirty="0" err="1">
                <a:solidFill>
                  <a:srgbClr val="D4EBE9"/>
                </a:solidFill>
              </a:rPr>
              <a:t>Concept</a:t>
            </a:r>
            <a:r>
              <a:rPr lang="de-DE" sz="1400" spc="80" dirty="0">
                <a:solidFill>
                  <a:srgbClr val="D4EBE9"/>
                </a:solidFill>
              </a:rPr>
              <a:t> People Hamburg | Dezember 2019 | @</a:t>
            </a:r>
            <a:r>
              <a:rPr lang="de-DE" sz="1400" spc="80" dirty="0" err="1">
                <a:solidFill>
                  <a:srgbClr val="D4EBE9"/>
                </a:solidFill>
              </a:rPr>
              <a:t>nilshartmann</a:t>
            </a:r>
            <a:endParaRPr lang="de-DE" sz="1400" spc="80" dirty="0">
              <a:solidFill>
                <a:srgbClr val="D4EBE9"/>
              </a:solidFill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219C9F6C-37CF-9943-948F-72DE55B90AF7}"/>
              </a:ext>
            </a:extLst>
          </p:cNvPr>
          <p:cNvSpPr/>
          <p:nvPr/>
        </p:nvSpPr>
        <p:spPr>
          <a:xfrm>
            <a:off x="1101492" y="4996116"/>
            <a:ext cx="3724508" cy="405075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de-DE" b="1" dirty="0" err="1">
                <a:solidFill>
                  <a:srgbClr val="36544F"/>
                </a:solidFill>
              </a:rPr>
              <a:t>Slides</a:t>
            </a:r>
            <a:r>
              <a:rPr lang="de-DE" b="1" dirty="0">
                <a:solidFill>
                  <a:srgbClr val="36544F"/>
                </a:solidFill>
              </a:rPr>
              <a:t>: https://</a:t>
            </a:r>
            <a:r>
              <a:rPr lang="de-DE" b="1" dirty="0" err="1">
                <a:solidFill>
                  <a:srgbClr val="36544F"/>
                </a:solidFill>
              </a:rPr>
              <a:t>bit.ly</a:t>
            </a:r>
            <a:r>
              <a:rPr lang="de-DE" b="1" dirty="0">
                <a:solidFill>
                  <a:srgbClr val="36544F"/>
                </a:solidFill>
              </a:rPr>
              <a:t>/oose-react-2019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73666661-FE55-ED4C-A76E-C86491F3FE12}"/>
              </a:ext>
            </a:extLst>
          </p:cNvPr>
          <p:cNvSpPr/>
          <p:nvPr/>
        </p:nvSpPr>
        <p:spPr>
          <a:xfrm>
            <a:off x="1101492" y="1276351"/>
            <a:ext cx="5100525" cy="649942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2400" b="1" dirty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Single-Page-Anwendungen mit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444E7402-650D-FF47-B694-CDC4CBCCE966}"/>
              </a:ext>
            </a:extLst>
          </p:cNvPr>
          <p:cNvSpPr/>
          <p:nvPr/>
        </p:nvSpPr>
        <p:spPr>
          <a:xfrm>
            <a:off x="1101492" y="4012881"/>
            <a:ext cx="5100525" cy="649942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2400" b="1" dirty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Eine </a:t>
            </a:r>
            <a:r>
              <a:rPr lang="de-DE" sz="2400" b="1" dirty="0">
                <a:solidFill>
                  <a:srgbClr val="9E60B8"/>
                </a:solidFill>
                <a:latin typeface="Montserrat" charset="0"/>
                <a:ea typeface="Montserrat" charset="0"/>
                <a:cs typeface="Montserrat" charset="0"/>
              </a:rPr>
              <a:t>praktische</a:t>
            </a:r>
            <a:r>
              <a:rPr lang="de-DE" sz="2400" b="1" dirty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 Einführung</a:t>
            </a:r>
          </a:p>
        </p:txBody>
      </p:sp>
    </p:spTree>
    <p:extLst>
      <p:ext uri="{BB962C8B-B14F-4D97-AF65-F5344CB8AC3E}">
        <p14:creationId xmlns:p14="http://schemas.microsoft.com/office/powerpoint/2010/main" val="17902775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einfache </a:t>
            </a:r>
            <a:r>
              <a:rPr lang="de-DE" dirty="0" err="1"/>
              <a:t>React</a:t>
            </a:r>
            <a:r>
              <a:rPr lang="de-DE" dirty="0"/>
              <a:t> Komponente</a:t>
            </a:r>
          </a:p>
        </p:txBody>
      </p:sp>
      <p:sp>
        <p:nvSpPr>
          <p:cNvPr id="8" name="Rechteck 7"/>
          <p:cNvSpPr/>
          <p:nvPr/>
        </p:nvSpPr>
        <p:spPr>
          <a:xfrm>
            <a:off x="103156" y="1784810"/>
            <a:ext cx="16517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b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Komponente</a:t>
            </a:r>
            <a:endParaRPr lang="de-DE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6471" y="1738355"/>
            <a:ext cx="3365692" cy="462241"/>
          </a:xfrm>
          <a:prstGeom prst="rect">
            <a:avLst/>
          </a:prstGeom>
        </p:spPr>
      </p:pic>
      <p:sp>
        <p:nvSpPr>
          <p:cNvPr id="6" name="Rechteck 5"/>
          <p:cNvSpPr/>
          <p:nvPr/>
        </p:nvSpPr>
        <p:spPr>
          <a:xfrm>
            <a:off x="2154875" y="3195802"/>
            <a:ext cx="804595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 err="1">
                <a:solidFill>
                  <a:srgbClr val="AF33A6"/>
                </a:solidFill>
                <a:latin typeface="Source Code Pro" charset="0"/>
                <a:ea typeface="Source Code Pro" charset="0"/>
                <a:cs typeface="Source Code Pro" charset="0"/>
              </a:rPr>
              <a:t>function</a:t>
            </a:r>
            <a:r>
              <a:rPr lang="de-DE" dirty="0">
                <a:solidFill>
                  <a:srgbClr val="41719C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Counter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({</a:t>
            </a:r>
            <a:r>
              <a:rPr lang="de-DE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filtered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, total}) {</a:t>
            </a:r>
          </a:p>
          <a:p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</a:t>
            </a:r>
          </a:p>
          <a:p>
            <a:endParaRPr lang="de-DE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 Medium" charset="0"/>
            </a:endParaRPr>
          </a:p>
          <a:p>
            <a:endParaRPr lang="de-DE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 Medium" charset="0"/>
            </a:endParaRPr>
          </a:p>
          <a:p>
            <a:endParaRPr lang="de-DE" dirty="0">
              <a:solidFill>
                <a:srgbClr val="EF7D1D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</a:t>
            </a:r>
            <a:endParaRPr lang="de-DE" b="0" dirty="0">
              <a:solidFill>
                <a:srgbClr val="025249"/>
              </a:solidFill>
              <a:effectLst/>
              <a:latin typeface="Source Code Pro" charset="0"/>
              <a:ea typeface="Source Code Pro" charset="0"/>
              <a:cs typeface="Source Code Pro" charset="0"/>
            </a:endParaRPr>
          </a:p>
        </p:txBody>
      </p:sp>
      <p:sp>
        <p:nvSpPr>
          <p:cNvPr id="9" name="Rechteck 8"/>
          <p:cNvSpPr/>
          <p:nvPr/>
        </p:nvSpPr>
        <p:spPr>
          <a:xfrm>
            <a:off x="103155" y="3195802"/>
            <a:ext cx="24426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Counter.js</a:t>
            </a:r>
            <a:endParaRPr lang="de-DE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12" name="Inhaltsplatzhalter 6">
            <a:extLst>
              <a:ext uri="{FF2B5EF4-FFF2-40B4-BE49-F238E27FC236}">
                <a16:creationId xmlns:a16="http://schemas.microsoft.com/office/drawing/2014/main" id="{44E5BC64-1434-C342-9DB9-E11AC4817D7A}"/>
              </a:ext>
            </a:extLst>
          </p:cNvPr>
          <p:cNvSpPr txBox="1">
            <a:spLocks/>
          </p:cNvSpPr>
          <p:nvPr/>
        </p:nvSpPr>
        <p:spPr>
          <a:xfrm>
            <a:off x="4721919" y="2479339"/>
            <a:ext cx="2445927" cy="40481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de-DE" sz="1600" b="1" spc="4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Properties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30D6F8AB-4C20-4442-ACF6-95D560F21A5E}"/>
              </a:ext>
            </a:extLst>
          </p:cNvPr>
          <p:cNvSpPr/>
          <p:nvPr/>
        </p:nvSpPr>
        <p:spPr>
          <a:xfrm>
            <a:off x="4572161" y="3211725"/>
            <a:ext cx="2302772" cy="371285"/>
          </a:xfrm>
          <a:prstGeom prst="rect">
            <a:avLst/>
          </a:prstGeom>
          <a:noFill/>
          <a:ln w="25400">
            <a:solidFill>
              <a:srgbClr val="EF7D1D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cxnSp>
        <p:nvCxnSpPr>
          <p:cNvPr id="14" name="Gerader Verbinder 21">
            <a:extLst>
              <a:ext uri="{FF2B5EF4-FFF2-40B4-BE49-F238E27FC236}">
                <a16:creationId xmlns:a16="http://schemas.microsoft.com/office/drawing/2014/main" id="{AF560175-0736-064E-B91B-246297CB3670}"/>
              </a:ext>
            </a:extLst>
          </p:cNvPr>
          <p:cNvCxnSpPr/>
          <p:nvPr/>
        </p:nvCxnSpPr>
        <p:spPr>
          <a:xfrm flipH="1" flipV="1">
            <a:off x="5944883" y="2709134"/>
            <a:ext cx="1" cy="502591"/>
          </a:xfrm>
          <a:prstGeom prst="line">
            <a:avLst/>
          </a:prstGeom>
          <a:ln w="25400">
            <a:solidFill>
              <a:srgbClr val="EF7D1D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49291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einfache </a:t>
            </a:r>
            <a:r>
              <a:rPr lang="de-DE" dirty="0" err="1"/>
              <a:t>React</a:t>
            </a:r>
            <a:r>
              <a:rPr lang="de-DE" dirty="0"/>
              <a:t> Komponente</a:t>
            </a:r>
          </a:p>
        </p:txBody>
      </p:sp>
      <p:sp>
        <p:nvSpPr>
          <p:cNvPr id="8" name="Rechteck 7"/>
          <p:cNvSpPr/>
          <p:nvPr/>
        </p:nvSpPr>
        <p:spPr>
          <a:xfrm>
            <a:off x="103156" y="1784810"/>
            <a:ext cx="16517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b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Komponente</a:t>
            </a:r>
            <a:endParaRPr lang="de-DE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6471" y="1738355"/>
            <a:ext cx="3365692" cy="462241"/>
          </a:xfrm>
          <a:prstGeom prst="rect">
            <a:avLst/>
          </a:prstGeom>
        </p:spPr>
      </p:pic>
      <p:sp>
        <p:nvSpPr>
          <p:cNvPr id="6" name="Rechteck 5"/>
          <p:cNvSpPr/>
          <p:nvPr/>
        </p:nvSpPr>
        <p:spPr>
          <a:xfrm>
            <a:off x="2154875" y="3195802"/>
            <a:ext cx="804595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 err="1">
                <a:solidFill>
                  <a:srgbClr val="AF33A6"/>
                </a:solidFill>
                <a:latin typeface="Source Code Pro" charset="0"/>
                <a:ea typeface="Source Code Pro" charset="0"/>
                <a:cs typeface="Source Code Pro" charset="0"/>
              </a:rPr>
              <a:t>function</a:t>
            </a:r>
            <a:r>
              <a:rPr lang="de-DE" dirty="0">
                <a:solidFill>
                  <a:srgbClr val="41719C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Counter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({</a:t>
            </a:r>
            <a:r>
              <a:rPr lang="de-DE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filtered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, total}) {</a:t>
            </a:r>
          </a:p>
          <a:p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return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filtered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=== total ?</a:t>
            </a:r>
          </a:p>
          <a:p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    </a:t>
            </a:r>
            <a:r>
              <a:rPr lang="de-DE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&lt;div&gt;</a:t>
            </a:r>
            <a:r>
              <a:rPr lang="de-DE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Showing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all {total} </a:t>
            </a:r>
            <a:r>
              <a:rPr lang="de-DE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Greetings</a:t>
            </a:r>
            <a:r>
              <a:rPr lang="de-DE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&lt;/div&gt;</a:t>
            </a:r>
          </a:p>
          <a:p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  :</a:t>
            </a:r>
          </a:p>
          <a:p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    </a:t>
            </a:r>
            <a:r>
              <a:rPr lang="de-DE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&lt;div&gt;</a:t>
            </a:r>
            <a:r>
              <a:rPr lang="de-DE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Showing</a:t>
            </a:r>
            <a:r>
              <a:rPr lang="de-DE" dirty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{</a:t>
            </a:r>
            <a:r>
              <a:rPr lang="de-DE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filtered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 </a:t>
            </a:r>
            <a:r>
              <a:rPr lang="de-DE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of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{total} </a:t>
            </a:r>
            <a:r>
              <a:rPr lang="de-DE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Greetings</a:t>
            </a:r>
            <a:r>
              <a:rPr lang="de-DE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&lt;/div&gt;</a:t>
            </a:r>
          </a:p>
          <a:p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</a:t>
            </a:r>
            <a:endParaRPr lang="de-DE" b="0" dirty="0">
              <a:solidFill>
                <a:srgbClr val="025249"/>
              </a:solidFill>
              <a:effectLst/>
              <a:latin typeface="Source Code Pro" charset="0"/>
              <a:ea typeface="Source Code Pro" charset="0"/>
              <a:cs typeface="Source Code Pro" charset="0"/>
            </a:endParaRPr>
          </a:p>
        </p:txBody>
      </p:sp>
      <p:sp>
        <p:nvSpPr>
          <p:cNvPr id="9" name="Rechteck 8"/>
          <p:cNvSpPr/>
          <p:nvPr/>
        </p:nvSpPr>
        <p:spPr>
          <a:xfrm>
            <a:off x="103155" y="3195802"/>
            <a:ext cx="24426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Counter.js</a:t>
            </a:r>
            <a:endParaRPr lang="de-DE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05781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einfache </a:t>
            </a:r>
            <a:r>
              <a:rPr lang="de-DE" dirty="0" err="1"/>
              <a:t>React</a:t>
            </a:r>
            <a:r>
              <a:rPr lang="de-DE" dirty="0"/>
              <a:t> Komponente</a:t>
            </a:r>
          </a:p>
        </p:txBody>
      </p:sp>
      <p:sp>
        <p:nvSpPr>
          <p:cNvPr id="8" name="Rechteck 7"/>
          <p:cNvSpPr/>
          <p:nvPr/>
        </p:nvSpPr>
        <p:spPr>
          <a:xfrm>
            <a:off x="103156" y="1784810"/>
            <a:ext cx="16517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b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Komponente</a:t>
            </a:r>
            <a:endParaRPr lang="de-DE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6471" y="1738355"/>
            <a:ext cx="3365692" cy="462241"/>
          </a:xfrm>
          <a:prstGeom prst="rect">
            <a:avLst/>
          </a:prstGeom>
        </p:spPr>
      </p:pic>
      <p:sp>
        <p:nvSpPr>
          <p:cNvPr id="10" name="Rechteck 9"/>
          <p:cNvSpPr/>
          <p:nvPr/>
        </p:nvSpPr>
        <p:spPr>
          <a:xfrm>
            <a:off x="103155" y="6030119"/>
            <a:ext cx="24426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Verwendung</a:t>
            </a:r>
          </a:p>
        </p:txBody>
      </p:sp>
      <p:sp>
        <p:nvSpPr>
          <p:cNvPr id="6" name="Rechteck 5"/>
          <p:cNvSpPr/>
          <p:nvPr/>
        </p:nvSpPr>
        <p:spPr>
          <a:xfrm>
            <a:off x="2154875" y="3195802"/>
            <a:ext cx="804595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 err="1">
                <a:solidFill>
                  <a:srgbClr val="AF33A6"/>
                </a:solidFill>
                <a:latin typeface="Source Code Pro" charset="0"/>
                <a:ea typeface="Source Code Pro" charset="0"/>
                <a:cs typeface="Source Code Pro" charset="0"/>
              </a:rPr>
              <a:t>function</a:t>
            </a:r>
            <a:r>
              <a:rPr lang="de-DE" dirty="0">
                <a:solidFill>
                  <a:srgbClr val="41719C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Counter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({</a:t>
            </a:r>
            <a:r>
              <a:rPr lang="de-DE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filtered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, total}) {</a:t>
            </a:r>
          </a:p>
          <a:p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return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filtered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=== total ?</a:t>
            </a:r>
          </a:p>
          <a:p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    </a:t>
            </a:r>
            <a:r>
              <a:rPr lang="de-DE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&lt;div&gt;</a:t>
            </a:r>
            <a:r>
              <a:rPr lang="de-DE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Showing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all {total} </a:t>
            </a:r>
            <a:r>
              <a:rPr lang="de-DE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Greetings</a:t>
            </a:r>
            <a:r>
              <a:rPr lang="de-DE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&lt;/div&gt;</a:t>
            </a:r>
          </a:p>
          <a:p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  :</a:t>
            </a:r>
          </a:p>
          <a:p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    </a:t>
            </a:r>
            <a:r>
              <a:rPr lang="de-DE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&lt;div&gt;</a:t>
            </a:r>
            <a:r>
              <a:rPr lang="de-DE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Showing</a:t>
            </a:r>
            <a:r>
              <a:rPr lang="de-DE" dirty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{</a:t>
            </a:r>
            <a:r>
              <a:rPr lang="de-DE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filtered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 </a:t>
            </a:r>
            <a:r>
              <a:rPr lang="de-DE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of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{total} </a:t>
            </a:r>
            <a:r>
              <a:rPr lang="de-DE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Greetings</a:t>
            </a:r>
            <a:r>
              <a:rPr lang="de-DE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&lt;/div&gt;</a:t>
            </a:r>
          </a:p>
          <a:p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</a:t>
            </a:r>
            <a:endParaRPr lang="de-DE" b="0" dirty="0">
              <a:solidFill>
                <a:srgbClr val="025249"/>
              </a:solidFill>
              <a:effectLst/>
              <a:latin typeface="Source Code Pro" charset="0"/>
              <a:ea typeface="Source Code Pro" charset="0"/>
              <a:cs typeface="Source Code Pro" charset="0"/>
            </a:endParaRPr>
          </a:p>
        </p:txBody>
      </p:sp>
      <p:sp>
        <p:nvSpPr>
          <p:cNvPr id="11" name="Rechteck 10"/>
          <p:cNvSpPr/>
          <p:nvPr/>
        </p:nvSpPr>
        <p:spPr>
          <a:xfrm>
            <a:off x="2154875" y="6016331"/>
            <a:ext cx="601461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&lt;Counter </a:t>
            </a:r>
            <a:r>
              <a:rPr lang="de-DE" dirty="0" err="1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filtered</a:t>
            </a:r>
            <a:r>
              <a:rPr lang="de-DE" dirty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={3} total={11}</a:t>
            </a:r>
            <a:r>
              <a:rPr lang="de-DE" dirty="0">
                <a:solidFill>
                  <a:srgbClr val="1A1A1A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/&gt;</a:t>
            </a:r>
          </a:p>
        </p:txBody>
      </p:sp>
      <p:sp>
        <p:nvSpPr>
          <p:cNvPr id="9" name="Rechteck 8"/>
          <p:cNvSpPr/>
          <p:nvPr/>
        </p:nvSpPr>
        <p:spPr>
          <a:xfrm>
            <a:off x="103155" y="3195802"/>
            <a:ext cx="24426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Counter.js</a:t>
            </a:r>
            <a:endParaRPr lang="de-DE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40880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Komponenten werden zu Applikationen aggregiert</a:t>
            </a:r>
          </a:p>
        </p:txBody>
      </p:sp>
      <p:sp>
        <p:nvSpPr>
          <p:cNvPr id="4" name="Rechteck 3"/>
          <p:cNvSpPr/>
          <p:nvPr/>
        </p:nvSpPr>
        <p:spPr>
          <a:xfrm>
            <a:off x="2163651" y="1230825"/>
            <a:ext cx="6465194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 err="1">
                <a:solidFill>
                  <a:srgbClr val="7B1FA2"/>
                </a:solidFill>
                <a:latin typeface="Source Code Pro" charset="0"/>
                <a:ea typeface="Source Code Pro" charset="0"/>
                <a:cs typeface="Source Code Pro" charset="0"/>
              </a:rPr>
              <a:t>import</a:t>
            </a:r>
            <a:r>
              <a:rPr lang="de-DE" dirty="0">
                <a:solidFill>
                  <a:srgbClr val="1A1A1A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dirty="0">
                <a:solidFill>
                  <a:srgbClr val="BD7111"/>
                </a:solidFill>
                <a:latin typeface="Source Code Pro" charset="0"/>
                <a:ea typeface="Source Code Pro" charset="0"/>
                <a:cs typeface="Source Code Pro" charset="0"/>
              </a:rPr>
              <a:t>Counter</a:t>
            </a:r>
            <a:r>
              <a:rPr lang="de-DE" dirty="0">
                <a:solidFill>
                  <a:srgbClr val="1A1A1A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dirty="0" err="1">
                <a:solidFill>
                  <a:srgbClr val="7B1FA2"/>
                </a:solidFill>
                <a:latin typeface="Source Code Pro" charset="0"/>
                <a:ea typeface="Source Code Pro" charset="0"/>
                <a:cs typeface="Source Code Pro" charset="0"/>
              </a:rPr>
              <a:t>from</a:t>
            </a:r>
            <a:r>
              <a:rPr lang="de-DE" dirty="0">
                <a:solidFill>
                  <a:srgbClr val="1A1A1A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dirty="0">
                <a:solidFill>
                  <a:srgbClr val="BD7111"/>
                </a:solidFill>
                <a:latin typeface="Source Code Pro" charset="0"/>
                <a:ea typeface="Source Code Pro" charset="0"/>
                <a:cs typeface="Source Code Pro" charset="0"/>
              </a:rPr>
              <a:t>'./Counter'</a:t>
            </a:r>
            <a:r>
              <a:rPr lang="de-DE" dirty="0">
                <a:solidFill>
                  <a:srgbClr val="1A1A1A"/>
                </a:solidFill>
                <a:latin typeface="Source Code Pro" charset="0"/>
                <a:ea typeface="Source Code Pro" charset="0"/>
                <a:cs typeface="Source Code Pro" charset="0"/>
              </a:rPr>
              <a:t>;</a:t>
            </a:r>
          </a:p>
          <a:p>
            <a:r>
              <a:rPr lang="de-DE" dirty="0" err="1">
                <a:solidFill>
                  <a:srgbClr val="7B1FA2"/>
                </a:solidFill>
                <a:latin typeface="Source Code Pro" charset="0"/>
                <a:ea typeface="Source Code Pro" charset="0"/>
                <a:cs typeface="Source Code Pro" charset="0"/>
              </a:rPr>
              <a:t>import</a:t>
            </a:r>
            <a:r>
              <a:rPr lang="de-DE" dirty="0">
                <a:solidFill>
                  <a:srgbClr val="1A1A1A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dirty="0" err="1">
                <a:solidFill>
                  <a:srgbClr val="BD7111"/>
                </a:solidFill>
                <a:latin typeface="Source Code Pro" charset="0"/>
                <a:ea typeface="Source Code Pro" charset="0"/>
                <a:cs typeface="Source Code Pro" charset="0"/>
              </a:rPr>
              <a:t>Greeting</a:t>
            </a:r>
            <a:r>
              <a:rPr lang="de-DE" dirty="0">
                <a:solidFill>
                  <a:srgbClr val="1A1A1A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dirty="0" err="1">
                <a:solidFill>
                  <a:srgbClr val="7B1FA2"/>
                </a:solidFill>
                <a:latin typeface="Source Code Pro" charset="0"/>
                <a:ea typeface="Source Code Pro" charset="0"/>
                <a:cs typeface="Source Code Pro" charset="0"/>
              </a:rPr>
              <a:t>from</a:t>
            </a:r>
            <a:r>
              <a:rPr lang="de-DE" dirty="0">
                <a:solidFill>
                  <a:srgbClr val="1A1A1A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dirty="0">
                <a:solidFill>
                  <a:srgbClr val="BD7111"/>
                </a:solidFill>
                <a:latin typeface="Source Code Pro" charset="0"/>
                <a:ea typeface="Source Code Pro" charset="0"/>
                <a:cs typeface="Source Code Pro" charset="0"/>
              </a:rPr>
              <a:t>'./</a:t>
            </a:r>
            <a:r>
              <a:rPr lang="de-DE" dirty="0" err="1">
                <a:solidFill>
                  <a:srgbClr val="BD7111"/>
                </a:solidFill>
                <a:latin typeface="Source Code Pro" charset="0"/>
                <a:ea typeface="Source Code Pro" charset="0"/>
                <a:cs typeface="Source Code Pro" charset="0"/>
              </a:rPr>
              <a:t>Greeting</a:t>
            </a:r>
            <a:r>
              <a:rPr lang="de-DE" dirty="0">
                <a:solidFill>
                  <a:srgbClr val="BD7111"/>
                </a:solidFill>
                <a:latin typeface="Source Code Pro" charset="0"/>
                <a:ea typeface="Source Code Pro" charset="0"/>
                <a:cs typeface="Source Code Pro" charset="0"/>
              </a:rPr>
              <a:t>'</a:t>
            </a:r>
            <a:r>
              <a:rPr lang="de-DE" dirty="0">
                <a:solidFill>
                  <a:srgbClr val="1A1A1A"/>
                </a:solidFill>
                <a:latin typeface="Source Code Pro" charset="0"/>
                <a:ea typeface="Source Code Pro" charset="0"/>
                <a:cs typeface="Source Code Pro" charset="0"/>
              </a:rPr>
              <a:t>;</a:t>
            </a:r>
          </a:p>
          <a:p>
            <a:r>
              <a:rPr lang="de-DE" dirty="0" err="1">
                <a:solidFill>
                  <a:srgbClr val="7B1FA2"/>
                </a:solidFill>
                <a:latin typeface="Source Code Pro" charset="0"/>
                <a:ea typeface="Source Code Pro" charset="0"/>
                <a:cs typeface="Source Code Pro" charset="0"/>
              </a:rPr>
              <a:t>import</a:t>
            </a:r>
            <a:r>
              <a:rPr lang="de-DE" dirty="0">
                <a:solidFill>
                  <a:srgbClr val="1A1A1A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dirty="0">
                <a:solidFill>
                  <a:srgbClr val="BD7111"/>
                </a:solidFill>
                <a:latin typeface="Source Code Pro" charset="0"/>
                <a:ea typeface="Source Code Pro" charset="0"/>
                <a:cs typeface="Source Code Pro" charset="0"/>
              </a:rPr>
              <a:t>Chart</a:t>
            </a:r>
            <a:r>
              <a:rPr lang="de-DE" dirty="0">
                <a:solidFill>
                  <a:srgbClr val="1A1A1A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dirty="0" err="1">
                <a:solidFill>
                  <a:srgbClr val="7B1FA2"/>
                </a:solidFill>
                <a:latin typeface="Source Code Pro" charset="0"/>
                <a:ea typeface="Source Code Pro" charset="0"/>
                <a:cs typeface="Source Code Pro" charset="0"/>
              </a:rPr>
              <a:t>from</a:t>
            </a:r>
            <a:r>
              <a:rPr lang="de-DE" dirty="0">
                <a:solidFill>
                  <a:srgbClr val="1A1A1A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dirty="0">
                <a:solidFill>
                  <a:srgbClr val="BD7111"/>
                </a:solidFill>
                <a:latin typeface="Source Code Pro" charset="0"/>
                <a:ea typeface="Source Code Pro" charset="0"/>
                <a:cs typeface="Source Code Pro" charset="0"/>
              </a:rPr>
              <a:t>'./Chart'</a:t>
            </a:r>
            <a:r>
              <a:rPr lang="de-DE" dirty="0">
                <a:solidFill>
                  <a:srgbClr val="1A1A1A"/>
                </a:solidFill>
                <a:latin typeface="Source Code Pro" charset="0"/>
                <a:ea typeface="Source Code Pro" charset="0"/>
                <a:cs typeface="Source Code Pro" charset="0"/>
              </a:rPr>
              <a:t>;</a:t>
            </a:r>
          </a:p>
          <a:p>
            <a:br>
              <a:rPr lang="de-DE" dirty="0">
                <a:solidFill>
                  <a:srgbClr val="1A1A1A"/>
                </a:solidFill>
                <a:latin typeface="Source Code Pro" charset="0"/>
                <a:ea typeface="Source Code Pro" charset="0"/>
                <a:cs typeface="Source Code Pro" charset="0"/>
              </a:rPr>
            </a:br>
            <a:r>
              <a:rPr lang="de-DE" dirty="0" err="1">
                <a:solidFill>
                  <a:srgbClr val="7B1FA2"/>
                </a:solidFill>
                <a:latin typeface="Source Code Pro" charset="0"/>
                <a:ea typeface="Source Code Pro" charset="0"/>
                <a:cs typeface="Source Code Pro" charset="0"/>
              </a:rPr>
              <a:t>function</a:t>
            </a:r>
            <a:r>
              <a:rPr lang="de-DE" dirty="0">
                <a:solidFill>
                  <a:srgbClr val="7B1FA2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dirty="0">
                <a:solidFill>
                  <a:srgbClr val="3F831E"/>
                </a:solidFill>
                <a:latin typeface="Source Code Pro" charset="0"/>
                <a:ea typeface="Source Code Pro" charset="0"/>
                <a:cs typeface="Source Code Pro" charset="0"/>
              </a:rPr>
              <a:t>App</a:t>
            </a:r>
            <a:r>
              <a:rPr lang="de-DE" dirty="0">
                <a:solidFill>
                  <a:srgbClr val="1A1A1A"/>
                </a:solidFill>
                <a:latin typeface="Source Code Pro" charset="0"/>
                <a:ea typeface="Source Code Pro" charset="0"/>
                <a:cs typeface="Source Code Pro" charset="0"/>
              </a:rPr>
              <a:t>() {</a:t>
            </a:r>
          </a:p>
          <a:p>
            <a:r>
              <a:rPr lang="de-DE" dirty="0">
                <a:solidFill>
                  <a:srgbClr val="398BC9"/>
                </a:solidFill>
                <a:latin typeface="Source Code Pro" charset="0"/>
                <a:ea typeface="Source Code Pro" charset="0"/>
                <a:cs typeface="Source Code Pro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return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	</a:t>
            </a:r>
          </a:p>
          <a:p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&lt;div </a:t>
            </a:r>
            <a:r>
              <a:rPr lang="de-DE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className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="Main"&gt;</a:t>
            </a:r>
          </a:p>
          <a:p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&lt;div </a:t>
            </a:r>
            <a:r>
              <a:rPr lang="de-DE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className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="Title"&gt;</a:t>
            </a:r>
          </a:p>
          <a:p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  </a:t>
            </a:r>
            <a:r>
              <a:rPr lang="de-DE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&lt;Counter </a:t>
            </a:r>
            <a:r>
              <a:rPr lang="de-DE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filtered</a:t>
            </a:r>
            <a:r>
              <a:rPr lang="de-DE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={3} total={11} /&gt;</a:t>
            </a:r>
          </a:p>
          <a:p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&lt;/div&gt;</a:t>
            </a:r>
          </a:p>
          <a:p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&lt;div </a:t>
            </a:r>
            <a:r>
              <a:rPr lang="de-DE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className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="</a:t>
            </a:r>
            <a:r>
              <a:rPr lang="de-DE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Left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"&gt;</a:t>
            </a:r>
          </a:p>
          <a:p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  </a:t>
            </a:r>
            <a:r>
              <a:rPr lang="de-DE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&lt;</a:t>
            </a:r>
            <a:r>
              <a:rPr lang="de-DE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Greeting</a:t>
            </a:r>
            <a:r>
              <a:rPr lang="de-DE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/&gt;</a:t>
            </a:r>
          </a:p>
          <a:p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&lt;/div&gt;</a:t>
            </a:r>
          </a:p>
          <a:p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&lt;div </a:t>
            </a:r>
            <a:r>
              <a:rPr lang="de-DE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className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="</a:t>
            </a:r>
            <a:r>
              <a:rPr lang="de-DE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Right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"&gt;</a:t>
            </a:r>
          </a:p>
          <a:p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  </a:t>
            </a:r>
            <a:r>
              <a:rPr lang="de-DE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&lt;Chart /&gt;</a:t>
            </a:r>
          </a:p>
          <a:p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&lt;/div&gt;</a:t>
            </a:r>
          </a:p>
          <a:p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&lt;/div&gt;</a:t>
            </a:r>
          </a:p>
          <a:p>
            <a:r>
              <a:rPr lang="de-DE" dirty="0">
                <a:solidFill>
                  <a:srgbClr val="1A1A1A"/>
                </a:solidFill>
                <a:latin typeface="Source Code Pro" charset="0"/>
                <a:ea typeface="Source Code Pro" charset="0"/>
                <a:cs typeface="Source Code Pro" charset="0"/>
              </a:rPr>
              <a:t>}</a:t>
            </a:r>
          </a:p>
        </p:txBody>
      </p:sp>
      <p:sp>
        <p:nvSpPr>
          <p:cNvPr id="5" name="Rechteck 4"/>
          <p:cNvSpPr/>
          <p:nvPr/>
        </p:nvSpPr>
        <p:spPr>
          <a:xfrm>
            <a:off x="103155" y="2281402"/>
            <a:ext cx="24426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App.js</a:t>
            </a:r>
            <a:endParaRPr lang="de-DE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17577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Komponente einbinden</a:t>
            </a:r>
          </a:p>
        </p:txBody>
      </p:sp>
      <p:sp>
        <p:nvSpPr>
          <p:cNvPr id="4" name="Rechteck 3"/>
          <p:cNvSpPr/>
          <p:nvPr/>
        </p:nvSpPr>
        <p:spPr>
          <a:xfrm>
            <a:off x="2987406" y="1183675"/>
            <a:ext cx="6147787" cy="193899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&lt;</a:t>
            </a:r>
            <a:r>
              <a:rPr lang="de-DE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html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&gt;</a:t>
            </a:r>
          </a:p>
          <a:p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&lt;</a:t>
            </a:r>
            <a:r>
              <a:rPr lang="de-DE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head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&gt;. . .&lt;/</a:t>
            </a:r>
            <a:r>
              <a:rPr lang="de-DE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head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&gt;</a:t>
            </a:r>
          </a:p>
          <a:p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&lt;</a:t>
            </a:r>
            <a:r>
              <a:rPr lang="de-DE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body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&gt;</a:t>
            </a:r>
          </a:p>
          <a:p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</a:t>
            </a:r>
            <a:r>
              <a:rPr lang="de-DE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&lt;div </a:t>
            </a:r>
            <a:r>
              <a:rPr lang="de-DE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id</a:t>
            </a:r>
            <a:r>
              <a:rPr lang="de-DE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="</a:t>
            </a:r>
            <a:r>
              <a:rPr lang="de-DE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root</a:t>
            </a:r>
            <a:r>
              <a:rPr lang="de-DE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"&gt;&lt;/div&gt;</a:t>
            </a:r>
          </a:p>
          <a:p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&lt;/</a:t>
            </a:r>
            <a:r>
              <a:rPr lang="de-DE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body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&gt;</a:t>
            </a:r>
          </a:p>
          <a:p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&lt;</a:t>
            </a:r>
            <a:r>
              <a:rPr lang="de-DE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script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src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="</a:t>
            </a:r>
            <a:r>
              <a:rPr lang="de-DE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dist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/</a:t>
            </a:r>
            <a:r>
              <a:rPr lang="de-DE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index.js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"&gt;&lt;/</a:t>
            </a:r>
            <a:r>
              <a:rPr lang="de-DE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script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&gt;</a:t>
            </a:r>
          </a:p>
          <a:p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&lt;/</a:t>
            </a:r>
            <a:r>
              <a:rPr lang="de-DE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html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&gt;</a:t>
            </a:r>
          </a:p>
        </p:txBody>
      </p:sp>
      <p:sp>
        <p:nvSpPr>
          <p:cNvPr id="7" name="Rechteck 6"/>
          <p:cNvSpPr/>
          <p:nvPr/>
        </p:nvSpPr>
        <p:spPr>
          <a:xfrm>
            <a:off x="103155" y="1183675"/>
            <a:ext cx="24426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index.html</a:t>
            </a:r>
            <a:endParaRPr lang="de-DE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8" name="Rechteck 7"/>
          <p:cNvSpPr/>
          <p:nvPr/>
        </p:nvSpPr>
        <p:spPr>
          <a:xfrm>
            <a:off x="2987406" y="4068543"/>
            <a:ext cx="6147787" cy="24929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import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React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from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'</a:t>
            </a:r>
            <a:r>
              <a:rPr lang="de-DE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react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';</a:t>
            </a:r>
          </a:p>
          <a:p>
            <a:r>
              <a:rPr lang="de-DE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import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ReactDOM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from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'</a:t>
            </a:r>
            <a:r>
              <a:rPr lang="de-DE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react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-dom';</a:t>
            </a:r>
          </a:p>
          <a:p>
            <a:endParaRPr lang="de-DE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r>
              <a:rPr lang="de-DE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import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App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from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'./</a:t>
            </a:r>
            <a:r>
              <a:rPr lang="de-DE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App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';</a:t>
            </a:r>
          </a:p>
          <a:p>
            <a:endParaRPr lang="de-DE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r>
              <a:rPr lang="de-DE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ReactDOM.render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</a:t>
            </a:r>
          </a:p>
          <a:p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</a:t>
            </a:r>
            <a:r>
              <a:rPr lang="de-DE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&lt;App /&gt;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,   </a:t>
            </a:r>
          </a:p>
          <a:p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document.getElementById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('</a:t>
            </a:r>
            <a:r>
              <a:rPr lang="de-DE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root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')</a:t>
            </a:r>
          </a:p>
          <a:p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);</a:t>
            </a:r>
          </a:p>
        </p:txBody>
      </p:sp>
      <p:sp>
        <p:nvSpPr>
          <p:cNvPr id="9" name="Rechteck 8"/>
          <p:cNvSpPr/>
          <p:nvPr/>
        </p:nvSpPr>
        <p:spPr>
          <a:xfrm>
            <a:off x="103155" y="4068543"/>
            <a:ext cx="24426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index.js</a:t>
            </a:r>
            <a:endParaRPr lang="de-DE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30695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1906333" y="2943698"/>
            <a:ext cx="6093335" cy="30807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9419" b="1" dirty="0">
                <a:solidFill>
                  <a:srgbClr val="1778B8"/>
                </a:solidFill>
                <a:latin typeface="Source Sans Pro" charset="0"/>
                <a:ea typeface="Source Sans Pro" charset="0"/>
                <a:cs typeface="Source Sans Pro" charset="0"/>
              </a:rPr>
              <a:t>State</a:t>
            </a:r>
            <a:endParaRPr lang="de-DE" sz="2925" b="1" dirty="0">
              <a:solidFill>
                <a:srgbClr val="1778B8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100" dirty="0"/>
              <a:t>Arbeiten mit veränderlichen Daten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0B3C04C2-71BB-FF44-A3F7-3B17847F8A29}"/>
              </a:ext>
            </a:extLst>
          </p:cNvPr>
          <p:cNvSpPr/>
          <p:nvPr/>
        </p:nvSpPr>
        <p:spPr>
          <a:xfrm>
            <a:off x="3416361" y="2340654"/>
            <a:ext cx="307327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4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Model </a:t>
            </a:r>
            <a:r>
              <a:rPr lang="de-DE" sz="4400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a.k.a</a:t>
            </a:r>
            <a:endParaRPr lang="de-DE" sz="2925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80890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Beispiel: Eingabefeld</a:t>
            </a:r>
          </a:p>
        </p:txBody>
      </p:sp>
      <p:sp>
        <p:nvSpPr>
          <p:cNvPr id="4" name="Inhaltsplatzhalter 6"/>
          <p:cNvSpPr txBox="1">
            <a:spLocks/>
          </p:cNvSpPr>
          <p:nvPr/>
        </p:nvSpPr>
        <p:spPr>
          <a:xfrm>
            <a:off x="-133339" y="3576800"/>
            <a:ext cx="1919567" cy="34431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de-DE" sz="1600" b="1" spc="41">
                <a:solidFill>
                  <a:srgbClr val="41719C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GreetingDetail</a:t>
            </a:r>
            <a:endParaRPr lang="de-DE" sz="1600" b="1" spc="41" dirty="0">
              <a:solidFill>
                <a:srgbClr val="41719C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cxnSp>
        <p:nvCxnSpPr>
          <p:cNvPr id="5" name="Gerade Verbindung 10"/>
          <p:cNvCxnSpPr/>
          <p:nvPr/>
        </p:nvCxnSpPr>
        <p:spPr>
          <a:xfrm flipH="1">
            <a:off x="1867437" y="3712082"/>
            <a:ext cx="576819" cy="0"/>
          </a:xfrm>
          <a:prstGeom prst="line">
            <a:avLst/>
          </a:prstGeom>
          <a:ln w="25400">
            <a:solidFill>
              <a:srgbClr val="41719C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Gerade Verbindung 10"/>
          <p:cNvCxnSpPr/>
          <p:nvPr/>
        </p:nvCxnSpPr>
        <p:spPr>
          <a:xfrm flipV="1">
            <a:off x="2444256" y="2636421"/>
            <a:ext cx="0" cy="2275145"/>
          </a:xfrm>
          <a:prstGeom prst="line">
            <a:avLst/>
          </a:prstGeom>
          <a:ln w="25400">
            <a:solidFill>
              <a:srgbClr val="41719C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Inhaltsplatzhalter 6"/>
          <p:cNvSpPr txBox="1">
            <a:spLocks/>
          </p:cNvSpPr>
          <p:nvPr/>
        </p:nvSpPr>
        <p:spPr>
          <a:xfrm>
            <a:off x="4831405" y="1941486"/>
            <a:ext cx="2445927" cy="40481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de-DE" sz="1600" b="1" spc="4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Veränderlicher Zustand!</a:t>
            </a:r>
          </a:p>
        </p:txBody>
      </p:sp>
      <p:cxnSp>
        <p:nvCxnSpPr>
          <p:cNvPr id="18" name="Gerade Verbindung 10"/>
          <p:cNvCxnSpPr/>
          <p:nvPr/>
        </p:nvCxnSpPr>
        <p:spPr>
          <a:xfrm flipH="1" flipV="1">
            <a:off x="2444256" y="2630180"/>
            <a:ext cx="2560423" cy="12482"/>
          </a:xfrm>
          <a:prstGeom prst="line">
            <a:avLst/>
          </a:prstGeom>
          <a:ln w="25400">
            <a:solidFill>
              <a:srgbClr val="41719C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10"/>
          <p:cNvCxnSpPr/>
          <p:nvPr/>
        </p:nvCxnSpPr>
        <p:spPr>
          <a:xfrm flipH="1">
            <a:off x="2444256" y="4911566"/>
            <a:ext cx="2560422" cy="0"/>
          </a:xfrm>
          <a:prstGeom prst="line">
            <a:avLst/>
          </a:prstGeom>
          <a:ln w="25400">
            <a:solidFill>
              <a:srgbClr val="41719C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Bild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2151" y="2625567"/>
            <a:ext cx="4292600" cy="2286000"/>
          </a:xfrm>
          <a:prstGeom prst="rect">
            <a:avLst/>
          </a:prstGeom>
        </p:spPr>
      </p:pic>
      <p:sp>
        <p:nvSpPr>
          <p:cNvPr id="7" name="Rechteck 6"/>
          <p:cNvSpPr/>
          <p:nvPr/>
        </p:nvSpPr>
        <p:spPr>
          <a:xfrm>
            <a:off x="5142152" y="4159875"/>
            <a:ext cx="4292600" cy="751691"/>
          </a:xfrm>
          <a:prstGeom prst="rect">
            <a:avLst/>
          </a:prstGeom>
          <a:solidFill>
            <a:srgbClr val="D4EBE9">
              <a:alpha val="8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/>
          <p:cNvSpPr/>
          <p:nvPr/>
        </p:nvSpPr>
        <p:spPr>
          <a:xfrm>
            <a:off x="5142151" y="2625567"/>
            <a:ext cx="4292600" cy="2285999"/>
          </a:xfrm>
          <a:prstGeom prst="rect">
            <a:avLst/>
          </a:prstGeom>
          <a:noFill/>
          <a:ln>
            <a:solidFill>
              <a:srgbClr val="0252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Rechteck 26"/>
          <p:cNvSpPr/>
          <p:nvPr/>
        </p:nvSpPr>
        <p:spPr>
          <a:xfrm>
            <a:off x="5311766" y="2796918"/>
            <a:ext cx="651153" cy="371285"/>
          </a:xfrm>
          <a:prstGeom prst="rect">
            <a:avLst/>
          </a:prstGeom>
          <a:noFill/>
          <a:ln w="25400">
            <a:solidFill>
              <a:srgbClr val="EF7D1D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22" name="Rechteck 21"/>
          <p:cNvSpPr/>
          <p:nvPr/>
        </p:nvSpPr>
        <p:spPr>
          <a:xfrm>
            <a:off x="5286008" y="3582923"/>
            <a:ext cx="792820" cy="371285"/>
          </a:xfrm>
          <a:prstGeom prst="rect">
            <a:avLst/>
          </a:prstGeom>
          <a:noFill/>
          <a:ln w="25400">
            <a:solidFill>
              <a:srgbClr val="EF7D1D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cxnSp>
        <p:nvCxnSpPr>
          <p:cNvPr id="28" name="Gerader Verbinder 21"/>
          <p:cNvCxnSpPr/>
          <p:nvPr/>
        </p:nvCxnSpPr>
        <p:spPr>
          <a:xfrm flipH="1" flipV="1">
            <a:off x="5682417" y="2242392"/>
            <a:ext cx="1" cy="502591"/>
          </a:xfrm>
          <a:prstGeom prst="line">
            <a:avLst/>
          </a:prstGeom>
          <a:ln w="25400">
            <a:solidFill>
              <a:srgbClr val="EF7D1D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Gerader Verbinder 21"/>
          <p:cNvCxnSpPr/>
          <p:nvPr/>
        </p:nvCxnSpPr>
        <p:spPr>
          <a:xfrm flipV="1">
            <a:off x="6054369" y="2226352"/>
            <a:ext cx="1" cy="1356571"/>
          </a:xfrm>
          <a:prstGeom prst="line">
            <a:avLst/>
          </a:prstGeom>
          <a:ln w="25400">
            <a:solidFill>
              <a:srgbClr val="EF7D1D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Inhaltsplatzhalter 6"/>
          <p:cNvSpPr txBox="1">
            <a:spLocks/>
          </p:cNvSpPr>
          <p:nvPr/>
        </p:nvSpPr>
        <p:spPr>
          <a:xfrm>
            <a:off x="3230430" y="2800828"/>
            <a:ext cx="1227987" cy="31585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de-DE" sz="1600" b="1" spc="41" dirty="0" err="1">
                <a:solidFill>
                  <a:srgbClr val="EF7D1D"/>
                </a:solidFill>
                <a:latin typeface="Source Code Pro Semibold" charset="0"/>
                <a:ea typeface="Source Code Pro Semibold" charset="0"/>
                <a:cs typeface="Source Code Pro Semibold" charset="0"/>
              </a:rPr>
              <a:t>input</a:t>
            </a:r>
            <a:endParaRPr lang="de-DE" sz="1600" b="1" spc="41" dirty="0">
              <a:solidFill>
                <a:srgbClr val="EF7D1D"/>
              </a:solidFill>
              <a:latin typeface="Source Code Pro Semibold" charset="0"/>
              <a:ea typeface="Source Code Pro Semibold" charset="0"/>
              <a:cs typeface="Source Code Pro Semibold" charset="0"/>
            </a:endParaRPr>
          </a:p>
        </p:txBody>
      </p:sp>
      <p:cxnSp>
        <p:nvCxnSpPr>
          <p:cNvPr id="30" name="Gerade Verbindung 10"/>
          <p:cNvCxnSpPr/>
          <p:nvPr/>
        </p:nvCxnSpPr>
        <p:spPr>
          <a:xfrm flipV="1">
            <a:off x="4869167" y="2756068"/>
            <a:ext cx="0" cy="400957"/>
          </a:xfrm>
          <a:prstGeom prst="line">
            <a:avLst/>
          </a:prstGeom>
          <a:ln w="25400">
            <a:solidFill>
              <a:srgbClr val="EF7D1D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10"/>
          <p:cNvCxnSpPr/>
          <p:nvPr/>
        </p:nvCxnSpPr>
        <p:spPr>
          <a:xfrm>
            <a:off x="4584879" y="2956547"/>
            <a:ext cx="284288" cy="0"/>
          </a:xfrm>
          <a:prstGeom prst="line">
            <a:avLst/>
          </a:prstGeom>
          <a:ln w="25400">
            <a:solidFill>
              <a:srgbClr val="EF7D1D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10"/>
          <p:cNvCxnSpPr/>
          <p:nvPr/>
        </p:nvCxnSpPr>
        <p:spPr>
          <a:xfrm>
            <a:off x="4869167" y="2756068"/>
            <a:ext cx="170801" cy="0"/>
          </a:xfrm>
          <a:prstGeom prst="line">
            <a:avLst/>
          </a:prstGeom>
          <a:ln w="25400">
            <a:solidFill>
              <a:srgbClr val="EF7D1D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10"/>
          <p:cNvCxnSpPr/>
          <p:nvPr/>
        </p:nvCxnSpPr>
        <p:spPr>
          <a:xfrm>
            <a:off x="4869167" y="3157026"/>
            <a:ext cx="170801" cy="0"/>
          </a:xfrm>
          <a:prstGeom prst="line">
            <a:avLst/>
          </a:prstGeom>
          <a:ln w="25400">
            <a:solidFill>
              <a:srgbClr val="EF7D1D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Inhaltsplatzhalter 6"/>
          <p:cNvSpPr txBox="1">
            <a:spLocks/>
          </p:cNvSpPr>
          <p:nvPr/>
        </p:nvSpPr>
        <p:spPr>
          <a:xfrm>
            <a:off x="3228469" y="3582923"/>
            <a:ext cx="1227987" cy="31585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de-DE" sz="1600" b="1" spc="41" dirty="0" err="1">
                <a:solidFill>
                  <a:srgbClr val="EF7D1D"/>
                </a:solidFill>
                <a:latin typeface="Source Code Pro Semibold" charset="0"/>
                <a:ea typeface="Source Code Pro Semibold" charset="0"/>
                <a:cs typeface="Source Code Pro Semibold" charset="0"/>
              </a:rPr>
              <a:t>input</a:t>
            </a:r>
            <a:endParaRPr lang="de-DE" sz="1600" b="1" spc="41" dirty="0">
              <a:solidFill>
                <a:srgbClr val="EF7D1D"/>
              </a:solidFill>
              <a:latin typeface="Source Code Pro Semibold" charset="0"/>
              <a:ea typeface="Source Code Pro Semibold" charset="0"/>
              <a:cs typeface="Source Code Pro Semibold" charset="0"/>
            </a:endParaRPr>
          </a:p>
        </p:txBody>
      </p:sp>
      <p:cxnSp>
        <p:nvCxnSpPr>
          <p:cNvPr id="35" name="Gerade Verbindung 10"/>
          <p:cNvCxnSpPr/>
          <p:nvPr/>
        </p:nvCxnSpPr>
        <p:spPr>
          <a:xfrm flipV="1">
            <a:off x="4867206" y="3538163"/>
            <a:ext cx="0" cy="400957"/>
          </a:xfrm>
          <a:prstGeom prst="line">
            <a:avLst/>
          </a:prstGeom>
          <a:ln w="25400">
            <a:solidFill>
              <a:srgbClr val="EF7D1D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Gerade Verbindung 10"/>
          <p:cNvCxnSpPr/>
          <p:nvPr/>
        </p:nvCxnSpPr>
        <p:spPr>
          <a:xfrm>
            <a:off x="4582918" y="3738642"/>
            <a:ext cx="284288" cy="0"/>
          </a:xfrm>
          <a:prstGeom prst="line">
            <a:avLst/>
          </a:prstGeom>
          <a:ln w="25400">
            <a:solidFill>
              <a:srgbClr val="EF7D1D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10"/>
          <p:cNvCxnSpPr/>
          <p:nvPr/>
        </p:nvCxnSpPr>
        <p:spPr>
          <a:xfrm>
            <a:off x="4867206" y="3538163"/>
            <a:ext cx="170801" cy="0"/>
          </a:xfrm>
          <a:prstGeom prst="line">
            <a:avLst/>
          </a:prstGeom>
          <a:ln w="25400">
            <a:solidFill>
              <a:srgbClr val="EF7D1D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Gerade Verbindung 10"/>
          <p:cNvCxnSpPr/>
          <p:nvPr/>
        </p:nvCxnSpPr>
        <p:spPr>
          <a:xfrm>
            <a:off x="4867206" y="3939121"/>
            <a:ext cx="170801" cy="0"/>
          </a:xfrm>
          <a:prstGeom prst="line">
            <a:avLst/>
          </a:prstGeom>
          <a:ln w="25400">
            <a:solidFill>
              <a:srgbClr val="EF7D1D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20164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B67061D7-19F5-A749-8CB6-58638EFFB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React Hooks API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A6B7E5C-605C-7E4A-9FD7-FA86AF00BDB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000" dirty="0"/>
              <a:t>Hooks: </a:t>
            </a:r>
            <a:r>
              <a:rPr lang="de-DE" sz="2000" b="0" dirty="0">
                <a:solidFill>
                  <a:srgbClr val="36544F"/>
                </a:solidFill>
              </a:rPr>
              <a:t>Neue React API seit Anfang 2019</a:t>
            </a:r>
          </a:p>
          <a:p>
            <a:r>
              <a:rPr lang="de-DE" sz="2000" b="0" dirty="0">
                <a:solidFill>
                  <a:srgbClr val="36544F"/>
                </a:solidFill>
              </a:rPr>
              <a:t>Zugriff auf Zustand, Lebenszyklus etc. aus Funktionskomponenten</a:t>
            </a:r>
          </a:p>
          <a:p>
            <a:pPr marL="0" indent="0">
              <a:buNone/>
            </a:pPr>
            <a:endParaRPr lang="de-DE" sz="2000" dirty="0"/>
          </a:p>
          <a:p>
            <a:pPr marL="0" indent="0">
              <a:buNone/>
            </a:pPr>
            <a:r>
              <a:rPr lang="de-DE" sz="2000" dirty="0"/>
              <a:t>Hooks sind reguläre Funktionen, aber...</a:t>
            </a:r>
          </a:p>
          <a:p>
            <a:pPr lvl="1"/>
            <a:r>
              <a:rPr lang="de-DE" sz="2000" b="1" dirty="0"/>
              <a:t>nur in </a:t>
            </a:r>
            <a:r>
              <a:rPr lang="de-DE" sz="2000" dirty="0"/>
              <a:t>Funktionskomponenten (oder anderen Hooks) erlaubt</a:t>
            </a:r>
          </a:p>
          <a:p>
            <a:pPr lvl="1"/>
            <a:r>
              <a:rPr lang="de-DE" sz="2000" b="1" dirty="0"/>
              <a:t>müssen</a:t>
            </a:r>
            <a:r>
              <a:rPr lang="de-DE" sz="2000" b="0" dirty="0"/>
              <a:t> auf Top-Level-</a:t>
            </a:r>
            <a:r>
              <a:rPr lang="de-DE" sz="2000" dirty="0"/>
              <a:t>Ebene stehen (nicht in Schleife, </a:t>
            </a:r>
            <a:r>
              <a:rPr lang="de-DE" sz="2000" dirty="0" err="1"/>
              <a:t>if</a:t>
            </a:r>
            <a:r>
              <a:rPr lang="de-DE" sz="2000" dirty="0"/>
              <a:t>, ...)</a:t>
            </a:r>
            <a:endParaRPr lang="de-DE" sz="2000" b="0" dirty="0"/>
          </a:p>
          <a:p>
            <a:pPr lvl="1"/>
            <a:r>
              <a:rPr lang="de-DE" sz="2000" b="1" dirty="0"/>
              <a:t>müssen</a:t>
            </a:r>
            <a:r>
              <a:rPr lang="de-DE" sz="2000" b="0" dirty="0"/>
              <a:t> mit "</a:t>
            </a:r>
            <a:r>
              <a:rPr lang="de-DE" sz="2000" b="0" dirty="0" err="1"/>
              <a:t>use</a:t>
            </a:r>
            <a:r>
              <a:rPr lang="de-DE" sz="2000" b="0" dirty="0"/>
              <a:t>" benannt </a:t>
            </a:r>
            <a:r>
              <a:rPr lang="de-DE" sz="2000" dirty="0"/>
              <a:t>werden</a:t>
            </a:r>
            <a:endParaRPr lang="de-DE" sz="2000" b="0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0008B6CC-DB1E-3E48-A416-DC437B1691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0416" y="3835926"/>
            <a:ext cx="6625167" cy="2374207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3B49D745-FE76-1D40-9CAB-A5ED2D559FD6}"/>
              </a:ext>
            </a:extLst>
          </p:cNvPr>
          <p:cNvSpPr/>
          <p:nvPr/>
        </p:nvSpPr>
        <p:spPr>
          <a:xfrm>
            <a:off x="4423834" y="6210133"/>
            <a:ext cx="4953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1100" dirty="0">
                <a:solidFill>
                  <a:srgbClr val="1778B8"/>
                </a:solidFill>
              </a:rPr>
              <a:t>https://</a:t>
            </a:r>
            <a:r>
              <a:rPr lang="de-DE" sz="1100" dirty="0" err="1">
                <a:solidFill>
                  <a:srgbClr val="1778B8"/>
                </a:solidFill>
              </a:rPr>
              <a:t>twitter.com</a:t>
            </a:r>
            <a:r>
              <a:rPr lang="de-DE" sz="1100" dirty="0">
                <a:solidFill>
                  <a:srgbClr val="1778B8"/>
                </a:solidFill>
              </a:rPr>
              <a:t>/</a:t>
            </a:r>
            <a:r>
              <a:rPr lang="de-DE" sz="1100" dirty="0" err="1">
                <a:solidFill>
                  <a:srgbClr val="1778B8"/>
                </a:solidFill>
              </a:rPr>
              <a:t>markdalgleish</a:t>
            </a:r>
            <a:r>
              <a:rPr lang="de-DE" sz="1100" dirty="0">
                <a:solidFill>
                  <a:srgbClr val="1778B8"/>
                </a:solidFill>
              </a:rPr>
              <a:t>/</a:t>
            </a:r>
            <a:r>
              <a:rPr lang="de-DE" sz="1100" dirty="0" err="1">
                <a:solidFill>
                  <a:srgbClr val="1778B8"/>
                </a:solidFill>
              </a:rPr>
              <a:t>status</a:t>
            </a:r>
            <a:r>
              <a:rPr lang="de-DE" sz="1100" dirty="0">
                <a:solidFill>
                  <a:srgbClr val="1778B8"/>
                </a:solidFill>
              </a:rPr>
              <a:t>/1198536711233359873</a:t>
            </a:r>
          </a:p>
        </p:txBody>
      </p:sp>
    </p:spTree>
    <p:extLst>
      <p:ext uri="{BB962C8B-B14F-4D97-AF65-F5344CB8AC3E}">
        <p14:creationId xmlns:p14="http://schemas.microsoft.com/office/powerpoint/2010/main" val="24777660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Beispiel: Eingabefeld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8A1A103-A630-834A-BA6E-8BB93A32228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sz="2000" b="0" dirty="0">
                <a:solidFill>
                  <a:srgbClr val="36544F"/>
                </a:solidFill>
              </a:rPr>
              <a:t>Mit </a:t>
            </a:r>
            <a:r>
              <a:rPr lang="de-DE" sz="2000" b="0" dirty="0" err="1">
                <a:solidFill>
                  <a:srgbClr val="36544F"/>
                </a:solidFill>
              </a:rPr>
              <a:t>useState</a:t>
            </a:r>
            <a:r>
              <a:rPr lang="de-DE" sz="2000" b="0" dirty="0">
                <a:solidFill>
                  <a:srgbClr val="36544F"/>
                </a:solidFill>
              </a:rPr>
              <a:t> wird ein "Model" erzeugt (State in React)</a:t>
            </a:r>
          </a:p>
          <a:p>
            <a:r>
              <a:rPr lang="de-DE" sz="2000" b="0" dirty="0">
                <a:solidFill>
                  <a:srgbClr val="36544F"/>
                </a:solidFill>
              </a:rPr>
              <a:t>Es gibt kein zwei-Wege-</a:t>
            </a:r>
            <a:r>
              <a:rPr lang="de-DE" sz="2000" b="0" dirty="0" err="1">
                <a:solidFill>
                  <a:srgbClr val="36544F"/>
                </a:solidFill>
              </a:rPr>
              <a:t>Databinding</a:t>
            </a:r>
            <a:endParaRPr lang="de-DE" sz="2000" b="0" dirty="0">
              <a:solidFill>
                <a:srgbClr val="36544F"/>
              </a:solidFill>
            </a:endParaRPr>
          </a:p>
        </p:txBody>
      </p:sp>
      <p:sp>
        <p:nvSpPr>
          <p:cNvPr id="12" name="Inhaltsplatzhalter 6"/>
          <p:cNvSpPr txBox="1">
            <a:spLocks/>
          </p:cNvSpPr>
          <p:nvPr/>
        </p:nvSpPr>
        <p:spPr>
          <a:xfrm>
            <a:off x="6891716" y="1657860"/>
            <a:ext cx="533951" cy="1891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600" b="1" spc="4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input</a:t>
            </a:r>
            <a:endParaRPr lang="de-DE" sz="1000" b="1" spc="4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cxnSp>
        <p:nvCxnSpPr>
          <p:cNvPr id="13" name="Gerade Verbindung 10"/>
          <p:cNvCxnSpPr/>
          <p:nvPr/>
        </p:nvCxnSpPr>
        <p:spPr>
          <a:xfrm flipV="1">
            <a:off x="6631997" y="1606207"/>
            <a:ext cx="0" cy="400957"/>
          </a:xfrm>
          <a:prstGeom prst="line">
            <a:avLst/>
          </a:prstGeom>
          <a:ln w="22225">
            <a:solidFill>
              <a:srgbClr val="41719C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0"/>
          <p:cNvCxnSpPr/>
          <p:nvPr/>
        </p:nvCxnSpPr>
        <p:spPr>
          <a:xfrm flipH="1">
            <a:off x="6631998" y="1806686"/>
            <a:ext cx="193805" cy="0"/>
          </a:xfrm>
          <a:prstGeom prst="line">
            <a:avLst/>
          </a:prstGeom>
          <a:ln w="22225">
            <a:solidFill>
              <a:srgbClr val="41719C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0"/>
          <p:cNvCxnSpPr/>
          <p:nvPr/>
        </p:nvCxnSpPr>
        <p:spPr>
          <a:xfrm flipH="1">
            <a:off x="6461196" y="1606207"/>
            <a:ext cx="170802" cy="0"/>
          </a:xfrm>
          <a:prstGeom prst="line">
            <a:avLst/>
          </a:prstGeom>
          <a:ln w="22225">
            <a:solidFill>
              <a:srgbClr val="41719C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10"/>
          <p:cNvCxnSpPr/>
          <p:nvPr/>
        </p:nvCxnSpPr>
        <p:spPr>
          <a:xfrm flipH="1">
            <a:off x="6461197" y="2007164"/>
            <a:ext cx="170801" cy="0"/>
          </a:xfrm>
          <a:prstGeom prst="line">
            <a:avLst/>
          </a:prstGeom>
          <a:ln w="22225">
            <a:solidFill>
              <a:srgbClr val="41719C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10"/>
          <p:cNvCxnSpPr/>
          <p:nvPr/>
        </p:nvCxnSpPr>
        <p:spPr>
          <a:xfrm flipH="1">
            <a:off x="3130296" y="1707888"/>
            <a:ext cx="349188" cy="0"/>
          </a:xfrm>
          <a:prstGeom prst="line">
            <a:avLst/>
          </a:prstGeom>
          <a:ln w="16510">
            <a:solidFill>
              <a:srgbClr val="EF7D1D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feld 28"/>
          <p:cNvSpPr txBox="1"/>
          <p:nvPr/>
        </p:nvSpPr>
        <p:spPr>
          <a:xfrm>
            <a:off x="2922270" y="2264472"/>
            <a:ext cx="6597396" cy="268278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function </a:t>
            </a:r>
            <a:r>
              <a:rPr lang="en-US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GreetingDetail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() {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const [ </a:t>
            </a:r>
            <a:r>
              <a:rPr lang="en-US" sz="1463" b="1" dirty="0">
                <a:solidFill>
                  <a:srgbClr val="9E60B8"/>
                </a:solidFill>
                <a:latin typeface="Source Code Pro" charset="0"/>
                <a:ea typeface="Source Code Pro" charset="0"/>
                <a:cs typeface="Source Code Pro" charset="0"/>
              </a:rPr>
              <a:t>phrase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, </a:t>
            </a:r>
            <a:r>
              <a:rPr lang="en-US" sz="1463" b="1" dirty="0" err="1">
                <a:solidFill>
                  <a:srgbClr val="FB8E20"/>
                </a:solidFill>
                <a:latin typeface="Source Code Pro" charset="0"/>
                <a:ea typeface="Source Code Pro" charset="0"/>
                <a:cs typeface="Source Code Pro" charset="0"/>
              </a:rPr>
              <a:t>setPhrase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] = </a:t>
            </a:r>
            <a:r>
              <a:rPr lang="en-US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React.</a:t>
            </a:r>
            <a:r>
              <a:rPr lang="en-US" sz="1463" b="1" dirty="0" err="1">
                <a:solidFill>
                  <a:srgbClr val="1778B8"/>
                </a:solidFill>
                <a:latin typeface="Source Code Pro" charset="0"/>
                <a:ea typeface="Source Code Pro" charset="0"/>
                <a:cs typeface="Source Code Pro" charset="0"/>
              </a:rPr>
              <a:t>useState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("Hello");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</a:p>
          <a:p>
            <a:pPr>
              <a:lnSpc>
                <a:spcPct val="120000"/>
              </a:lnSpc>
            </a:pPr>
            <a:endParaRPr lang="en-US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endParaRPr lang="en-US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endParaRPr lang="en-US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endParaRPr lang="en-US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endParaRPr lang="en-US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endParaRPr lang="en-US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</a:t>
            </a:r>
          </a:p>
        </p:txBody>
      </p:sp>
      <p:sp>
        <p:nvSpPr>
          <p:cNvPr id="35" name="Rechteck 34"/>
          <p:cNvSpPr/>
          <p:nvPr/>
        </p:nvSpPr>
        <p:spPr>
          <a:xfrm>
            <a:off x="172498" y="2560763"/>
            <a:ext cx="165073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"</a:t>
            </a:r>
            <a:r>
              <a:rPr lang="de-DE" sz="1400" b="1" dirty="0">
                <a:solidFill>
                  <a:srgbClr val="1778B8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Hook</a:t>
            </a:r>
            <a:r>
              <a:rPr lang="de-DE" sz="14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"-Funktion</a:t>
            </a:r>
          </a:p>
        </p:txBody>
      </p:sp>
      <p:pic>
        <p:nvPicPr>
          <p:cNvPr id="25" name="Bild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0068" y="1554820"/>
            <a:ext cx="3330900" cy="452344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1" name="Rechteck 20"/>
          <p:cNvSpPr/>
          <p:nvPr/>
        </p:nvSpPr>
        <p:spPr>
          <a:xfrm>
            <a:off x="171474" y="1657860"/>
            <a:ext cx="165175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Komponente</a:t>
            </a:r>
            <a:endParaRPr lang="de-DE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C534BCEA-9378-2246-9FB2-8FD6686C5FEE}"/>
              </a:ext>
            </a:extLst>
          </p:cNvPr>
          <p:cNvGrpSpPr/>
          <p:nvPr/>
        </p:nvGrpSpPr>
        <p:grpSpPr>
          <a:xfrm>
            <a:off x="7101352" y="2812889"/>
            <a:ext cx="2923023" cy="728642"/>
            <a:chOff x="4193897" y="8292032"/>
            <a:chExt cx="2923023" cy="728642"/>
          </a:xfrm>
        </p:grpSpPr>
        <p:sp>
          <p:nvSpPr>
            <p:cNvPr id="30" name="Rechteck 29">
              <a:extLst>
                <a:ext uri="{FF2B5EF4-FFF2-40B4-BE49-F238E27FC236}">
                  <a16:creationId xmlns:a16="http://schemas.microsoft.com/office/drawing/2014/main" id="{43ECA697-96EB-054C-94F9-4A5BCCE2D679}"/>
                </a:ext>
              </a:extLst>
            </p:cNvPr>
            <p:cNvSpPr/>
            <p:nvPr/>
          </p:nvSpPr>
          <p:spPr>
            <a:xfrm>
              <a:off x="4193897" y="8712897"/>
              <a:ext cx="2923023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de-DE" sz="1400" b="1" dirty="0">
                  <a:solidFill>
                    <a:srgbClr val="025249"/>
                  </a:solidFill>
                  <a:latin typeface="Source Sans Pro Semibold" charset="0"/>
                  <a:ea typeface="Source Sans Pro Semibold" charset="0"/>
                  <a:cs typeface="Source Sans Pro Semibold" charset="0"/>
                </a:rPr>
                <a:t>Initialer Wert</a:t>
              </a:r>
            </a:p>
          </p:txBody>
        </p:sp>
        <p:cxnSp>
          <p:nvCxnSpPr>
            <p:cNvPr id="31" name="Gerade Verbindung 30">
              <a:extLst>
                <a:ext uri="{FF2B5EF4-FFF2-40B4-BE49-F238E27FC236}">
                  <a16:creationId xmlns:a16="http://schemas.microsoft.com/office/drawing/2014/main" id="{F509AA4B-3948-4E45-863D-7FDFF77581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72017" y="8292032"/>
              <a:ext cx="0" cy="343537"/>
            </a:xfrm>
            <a:prstGeom prst="line">
              <a:avLst/>
            </a:prstGeom>
            <a:ln>
              <a:solidFill>
                <a:srgbClr val="025249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uppieren 31">
            <a:extLst>
              <a:ext uri="{FF2B5EF4-FFF2-40B4-BE49-F238E27FC236}">
                <a16:creationId xmlns:a16="http://schemas.microsoft.com/office/drawing/2014/main" id="{1C01C9FC-F4D5-9744-BF60-F7F42B1B2694}"/>
              </a:ext>
            </a:extLst>
          </p:cNvPr>
          <p:cNvGrpSpPr/>
          <p:nvPr/>
        </p:nvGrpSpPr>
        <p:grpSpPr>
          <a:xfrm>
            <a:off x="3968693" y="2833673"/>
            <a:ext cx="2923023" cy="715942"/>
            <a:chOff x="4193897" y="8292032"/>
            <a:chExt cx="2923023" cy="715942"/>
          </a:xfrm>
        </p:grpSpPr>
        <p:sp>
          <p:nvSpPr>
            <p:cNvPr id="33" name="Rechteck 32">
              <a:extLst>
                <a:ext uri="{FF2B5EF4-FFF2-40B4-BE49-F238E27FC236}">
                  <a16:creationId xmlns:a16="http://schemas.microsoft.com/office/drawing/2014/main" id="{E689271D-237B-D140-BB9F-0AEFCCBA596F}"/>
                </a:ext>
              </a:extLst>
            </p:cNvPr>
            <p:cNvSpPr/>
            <p:nvPr/>
          </p:nvSpPr>
          <p:spPr>
            <a:xfrm>
              <a:off x="4193897" y="8700197"/>
              <a:ext cx="2923023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de-DE" sz="1400" b="1" dirty="0">
                  <a:solidFill>
                    <a:srgbClr val="025249"/>
                  </a:solidFill>
                  <a:latin typeface="Source Sans Pro Semibold" charset="0"/>
                  <a:ea typeface="Source Sans Pro Semibold" charset="0"/>
                  <a:cs typeface="Source Sans Pro Semibold" charset="0"/>
                </a:rPr>
                <a:t>Setter</a:t>
              </a:r>
              <a:endPara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endParaRPr>
            </a:p>
          </p:txBody>
        </p:sp>
        <p:cxnSp>
          <p:nvCxnSpPr>
            <p:cNvPr id="34" name="Gerade Verbindung 33">
              <a:extLst>
                <a:ext uri="{FF2B5EF4-FFF2-40B4-BE49-F238E27FC236}">
                  <a16:creationId xmlns:a16="http://schemas.microsoft.com/office/drawing/2014/main" id="{8FC15B55-42F3-BA44-8E6E-E374DA10EE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72017" y="8292032"/>
              <a:ext cx="0" cy="343537"/>
            </a:xfrm>
            <a:prstGeom prst="line">
              <a:avLst/>
            </a:prstGeom>
            <a:ln>
              <a:solidFill>
                <a:srgbClr val="025249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uppieren 39">
            <a:extLst>
              <a:ext uri="{FF2B5EF4-FFF2-40B4-BE49-F238E27FC236}">
                <a16:creationId xmlns:a16="http://schemas.microsoft.com/office/drawing/2014/main" id="{4F4C3248-560B-434E-B243-F506A81422CE}"/>
              </a:ext>
            </a:extLst>
          </p:cNvPr>
          <p:cNvGrpSpPr/>
          <p:nvPr/>
        </p:nvGrpSpPr>
        <p:grpSpPr>
          <a:xfrm>
            <a:off x="2890068" y="2824831"/>
            <a:ext cx="2923023" cy="728642"/>
            <a:chOff x="4193897" y="8292032"/>
            <a:chExt cx="2923023" cy="728642"/>
          </a:xfrm>
        </p:grpSpPr>
        <p:sp>
          <p:nvSpPr>
            <p:cNvPr id="42" name="Rechteck 41">
              <a:extLst>
                <a:ext uri="{FF2B5EF4-FFF2-40B4-BE49-F238E27FC236}">
                  <a16:creationId xmlns:a16="http://schemas.microsoft.com/office/drawing/2014/main" id="{22EEC40F-3939-B142-B36C-08263144C19A}"/>
                </a:ext>
              </a:extLst>
            </p:cNvPr>
            <p:cNvSpPr/>
            <p:nvPr/>
          </p:nvSpPr>
          <p:spPr>
            <a:xfrm>
              <a:off x="4193897" y="8712897"/>
              <a:ext cx="2923023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de-DE" sz="1400" b="1" dirty="0">
                  <a:solidFill>
                    <a:srgbClr val="025249"/>
                  </a:solidFill>
                  <a:latin typeface="Source Sans Pro Semibold" charset="0"/>
                  <a:ea typeface="Source Sans Pro Semibold" charset="0"/>
                  <a:cs typeface="Source Sans Pro Semibold" charset="0"/>
                </a:rPr>
                <a:t>Aktueller State</a:t>
              </a:r>
            </a:p>
          </p:txBody>
        </p:sp>
        <p:cxnSp>
          <p:nvCxnSpPr>
            <p:cNvPr id="43" name="Gerade Verbindung 42">
              <a:extLst>
                <a:ext uri="{FF2B5EF4-FFF2-40B4-BE49-F238E27FC236}">
                  <a16:creationId xmlns:a16="http://schemas.microsoft.com/office/drawing/2014/main" id="{2C6ADDC9-8A6F-3443-8988-541207B1CF5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72017" y="8292032"/>
              <a:ext cx="0" cy="343537"/>
            </a:xfrm>
            <a:prstGeom prst="line">
              <a:avLst/>
            </a:prstGeom>
            <a:ln>
              <a:solidFill>
                <a:srgbClr val="025249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944858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Beispiel: Eingabefeld</a:t>
            </a:r>
          </a:p>
        </p:txBody>
      </p:sp>
      <p:sp>
        <p:nvSpPr>
          <p:cNvPr id="12" name="Inhaltsplatzhalter 6"/>
          <p:cNvSpPr txBox="1">
            <a:spLocks/>
          </p:cNvSpPr>
          <p:nvPr/>
        </p:nvSpPr>
        <p:spPr>
          <a:xfrm>
            <a:off x="6891716" y="1657860"/>
            <a:ext cx="533951" cy="1891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600" b="1" spc="4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input</a:t>
            </a:r>
            <a:endParaRPr lang="de-DE" sz="1000" b="1" spc="4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cxnSp>
        <p:nvCxnSpPr>
          <p:cNvPr id="13" name="Gerade Verbindung 10"/>
          <p:cNvCxnSpPr/>
          <p:nvPr/>
        </p:nvCxnSpPr>
        <p:spPr>
          <a:xfrm flipV="1">
            <a:off x="6631997" y="1606207"/>
            <a:ext cx="0" cy="400957"/>
          </a:xfrm>
          <a:prstGeom prst="line">
            <a:avLst/>
          </a:prstGeom>
          <a:ln w="22225">
            <a:solidFill>
              <a:srgbClr val="41719C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0"/>
          <p:cNvCxnSpPr/>
          <p:nvPr/>
        </p:nvCxnSpPr>
        <p:spPr>
          <a:xfrm flipH="1">
            <a:off x="6631998" y="1806686"/>
            <a:ext cx="193805" cy="0"/>
          </a:xfrm>
          <a:prstGeom prst="line">
            <a:avLst/>
          </a:prstGeom>
          <a:ln w="22225">
            <a:solidFill>
              <a:srgbClr val="41719C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0"/>
          <p:cNvCxnSpPr/>
          <p:nvPr/>
        </p:nvCxnSpPr>
        <p:spPr>
          <a:xfrm flipH="1">
            <a:off x="6461196" y="1606207"/>
            <a:ext cx="170802" cy="0"/>
          </a:xfrm>
          <a:prstGeom prst="line">
            <a:avLst/>
          </a:prstGeom>
          <a:ln w="22225">
            <a:solidFill>
              <a:srgbClr val="41719C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10"/>
          <p:cNvCxnSpPr/>
          <p:nvPr/>
        </p:nvCxnSpPr>
        <p:spPr>
          <a:xfrm flipH="1">
            <a:off x="6461197" y="2007164"/>
            <a:ext cx="170801" cy="0"/>
          </a:xfrm>
          <a:prstGeom prst="line">
            <a:avLst/>
          </a:prstGeom>
          <a:ln w="22225">
            <a:solidFill>
              <a:srgbClr val="41719C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10"/>
          <p:cNvCxnSpPr/>
          <p:nvPr/>
        </p:nvCxnSpPr>
        <p:spPr>
          <a:xfrm flipH="1">
            <a:off x="3130296" y="1707888"/>
            <a:ext cx="349188" cy="0"/>
          </a:xfrm>
          <a:prstGeom prst="line">
            <a:avLst/>
          </a:prstGeom>
          <a:ln w="16510">
            <a:solidFill>
              <a:srgbClr val="EF7D1D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feld 28"/>
          <p:cNvSpPr txBox="1"/>
          <p:nvPr/>
        </p:nvSpPr>
        <p:spPr>
          <a:xfrm>
            <a:off x="2922270" y="2264472"/>
            <a:ext cx="6597396" cy="268278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function </a:t>
            </a:r>
            <a:r>
              <a:rPr lang="en-US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GreetingDetail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() {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const [ </a:t>
            </a:r>
            <a:r>
              <a:rPr lang="en-US" sz="1463" b="1" dirty="0">
                <a:solidFill>
                  <a:srgbClr val="9E60B8"/>
                </a:solidFill>
                <a:latin typeface="Source Code Pro" charset="0"/>
                <a:ea typeface="Source Code Pro" charset="0"/>
                <a:cs typeface="Source Code Pro" charset="0"/>
              </a:rPr>
              <a:t>phrase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, </a:t>
            </a:r>
            <a:r>
              <a:rPr lang="en-US" sz="1463" b="1" dirty="0" err="1">
                <a:solidFill>
                  <a:srgbClr val="FB8E20"/>
                </a:solidFill>
                <a:latin typeface="Source Code Pro" charset="0"/>
                <a:ea typeface="Source Code Pro" charset="0"/>
                <a:cs typeface="Source Code Pro" charset="0"/>
              </a:rPr>
              <a:t>setPhrase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] = </a:t>
            </a:r>
            <a:r>
              <a:rPr lang="en-US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React.</a:t>
            </a:r>
            <a:r>
              <a:rPr lang="en-US" sz="1463" b="1" dirty="0" err="1">
                <a:solidFill>
                  <a:srgbClr val="1778B8"/>
                </a:solidFill>
                <a:latin typeface="Source Code Pro" charset="0"/>
                <a:ea typeface="Source Code Pro" charset="0"/>
                <a:cs typeface="Source Code Pro" charset="0"/>
              </a:rPr>
              <a:t>useState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("Hello");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return &lt;div&gt;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&lt;input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value={</a:t>
            </a:r>
            <a:r>
              <a:rPr lang="en-US" sz="1463" b="1" dirty="0">
                <a:solidFill>
                  <a:srgbClr val="9E60B8"/>
                </a:solidFill>
                <a:latin typeface="Source Code Pro" charset="0"/>
                <a:ea typeface="Source Code Pro" charset="0"/>
              </a:rPr>
              <a:t>phrase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/&gt;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&lt;/div&gt;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</a:t>
            </a:r>
          </a:p>
        </p:txBody>
      </p:sp>
      <p:sp>
        <p:nvSpPr>
          <p:cNvPr id="35" name="Rechteck 34"/>
          <p:cNvSpPr/>
          <p:nvPr/>
        </p:nvSpPr>
        <p:spPr>
          <a:xfrm>
            <a:off x="178021" y="3583423"/>
            <a:ext cx="330146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1. Input mit Wert aus State befüllen</a:t>
            </a:r>
          </a:p>
        </p:txBody>
      </p:sp>
      <p:sp>
        <p:nvSpPr>
          <p:cNvPr id="36" name="Rechteck 35"/>
          <p:cNvSpPr/>
          <p:nvPr/>
        </p:nvSpPr>
        <p:spPr>
          <a:xfrm>
            <a:off x="178021" y="3858498"/>
            <a:ext cx="275967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4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pic>
        <p:nvPicPr>
          <p:cNvPr id="25" name="Bild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0068" y="1554820"/>
            <a:ext cx="3330900" cy="452344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1" name="Rechteck 20"/>
          <p:cNvSpPr/>
          <p:nvPr/>
        </p:nvSpPr>
        <p:spPr>
          <a:xfrm>
            <a:off x="171474" y="1657860"/>
            <a:ext cx="165175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 Light" panose="020B0403030403020204" pitchFamily="34" charset="77"/>
              </a:rPr>
              <a:t>Komponente</a:t>
            </a: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33DF7D17-A42C-824E-9AC7-C67E5F5A0523}"/>
              </a:ext>
            </a:extLst>
          </p:cNvPr>
          <p:cNvSpPr/>
          <p:nvPr/>
        </p:nvSpPr>
        <p:spPr>
          <a:xfrm>
            <a:off x="172498" y="2560763"/>
            <a:ext cx="165073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 Light" panose="020B0403030403020204" pitchFamily="34" charset="77"/>
              </a:rPr>
              <a:t>"Hook"-Funktion</a:t>
            </a:r>
          </a:p>
        </p:txBody>
      </p:sp>
    </p:spTree>
    <p:extLst>
      <p:ext uri="{BB962C8B-B14F-4D97-AF65-F5344CB8AC3E}">
        <p14:creationId xmlns:p14="http://schemas.microsoft.com/office/powerpoint/2010/main" val="15789209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80" dirty="0"/>
              <a:t>https://</a:t>
            </a:r>
            <a:r>
              <a:rPr lang="de-DE" spc="80" dirty="0" err="1"/>
              <a:t>nilshartmann.net</a:t>
            </a:r>
            <a:endParaRPr lang="de-DE" spc="80" dirty="0"/>
          </a:p>
        </p:txBody>
      </p:sp>
      <p:sp>
        <p:nvSpPr>
          <p:cNvPr id="3" name="Textfeld 2"/>
          <p:cNvSpPr txBox="1"/>
          <p:nvPr/>
        </p:nvSpPr>
        <p:spPr>
          <a:xfrm>
            <a:off x="845957" y="420867"/>
            <a:ext cx="8214107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</a:p>
          <a:p>
            <a:pPr algn="ctr"/>
            <a:r>
              <a:rPr lang="de-DE" sz="16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nils@nilshartmann.net</a:t>
            </a:r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Freiberuflicher Entwickler, Architekt, Trainer aus Hamburg</a:t>
            </a: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4EE38126-713D-C54E-9416-190104A3F961}"/>
              </a:ext>
            </a:extLst>
          </p:cNvPr>
          <p:cNvSpPr/>
          <p:nvPr/>
        </p:nvSpPr>
        <p:spPr>
          <a:xfrm>
            <a:off x="0" y="2559752"/>
            <a:ext cx="9905999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2400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Trainings, Workshops und Beratung</a:t>
            </a:r>
          </a:p>
          <a:p>
            <a:pPr algn="ctr"/>
            <a:endParaRPr lang="de-DE" sz="2400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Java</a:t>
            </a:r>
          </a:p>
          <a:p>
            <a:pPr algn="ctr"/>
            <a:r>
              <a:rPr lang="de-DE" sz="2400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JavaScript, </a:t>
            </a:r>
            <a:r>
              <a:rPr lang="de-DE" sz="2400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TypeScript</a:t>
            </a:r>
            <a:endParaRPr lang="de-DE" sz="2400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endParaRPr lang="de-DE" sz="2400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endParaRPr lang="de-DE" sz="2400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95789C73-DEE2-2843-AC63-29534975B257}"/>
              </a:ext>
            </a:extLst>
          </p:cNvPr>
          <p:cNvSpPr/>
          <p:nvPr/>
        </p:nvSpPr>
        <p:spPr>
          <a:xfrm>
            <a:off x="7105135" y="5105854"/>
            <a:ext cx="18473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2242324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Beispiel: Eingabefeld</a:t>
            </a:r>
          </a:p>
        </p:txBody>
      </p:sp>
      <p:sp>
        <p:nvSpPr>
          <p:cNvPr id="12" name="Inhaltsplatzhalter 6"/>
          <p:cNvSpPr txBox="1">
            <a:spLocks/>
          </p:cNvSpPr>
          <p:nvPr/>
        </p:nvSpPr>
        <p:spPr>
          <a:xfrm>
            <a:off x="6891716" y="1657860"/>
            <a:ext cx="533951" cy="1891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600" b="1" spc="4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input</a:t>
            </a:r>
            <a:endParaRPr lang="de-DE" sz="1000" b="1" spc="4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cxnSp>
        <p:nvCxnSpPr>
          <p:cNvPr id="13" name="Gerade Verbindung 10"/>
          <p:cNvCxnSpPr/>
          <p:nvPr/>
        </p:nvCxnSpPr>
        <p:spPr>
          <a:xfrm flipV="1">
            <a:off x="6631997" y="1606207"/>
            <a:ext cx="0" cy="400957"/>
          </a:xfrm>
          <a:prstGeom prst="line">
            <a:avLst/>
          </a:prstGeom>
          <a:ln w="22225">
            <a:solidFill>
              <a:srgbClr val="41719C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0"/>
          <p:cNvCxnSpPr/>
          <p:nvPr/>
        </p:nvCxnSpPr>
        <p:spPr>
          <a:xfrm flipH="1">
            <a:off x="6631998" y="1806686"/>
            <a:ext cx="193805" cy="0"/>
          </a:xfrm>
          <a:prstGeom prst="line">
            <a:avLst/>
          </a:prstGeom>
          <a:ln w="22225">
            <a:solidFill>
              <a:srgbClr val="41719C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0"/>
          <p:cNvCxnSpPr/>
          <p:nvPr/>
        </p:nvCxnSpPr>
        <p:spPr>
          <a:xfrm flipH="1">
            <a:off x="6461196" y="1606207"/>
            <a:ext cx="170802" cy="0"/>
          </a:xfrm>
          <a:prstGeom prst="line">
            <a:avLst/>
          </a:prstGeom>
          <a:ln w="22225">
            <a:solidFill>
              <a:srgbClr val="41719C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10"/>
          <p:cNvCxnSpPr/>
          <p:nvPr/>
        </p:nvCxnSpPr>
        <p:spPr>
          <a:xfrm flipH="1">
            <a:off x="6461197" y="2007164"/>
            <a:ext cx="170801" cy="0"/>
          </a:xfrm>
          <a:prstGeom prst="line">
            <a:avLst/>
          </a:prstGeom>
          <a:ln w="22225">
            <a:solidFill>
              <a:srgbClr val="41719C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10"/>
          <p:cNvCxnSpPr/>
          <p:nvPr/>
        </p:nvCxnSpPr>
        <p:spPr>
          <a:xfrm flipH="1">
            <a:off x="3130296" y="1707888"/>
            <a:ext cx="349188" cy="0"/>
          </a:xfrm>
          <a:prstGeom prst="line">
            <a:avLst/>
          </a:prstGeom>
          <a:ln w="16510">
            <a:solidFill>
              <a:srgbClr val="EF7D1D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feld 28"/>
          <p:cNvSpPr txBox="1"/>
          <p:nvPr/>
        </p:nvSpPr>
        <p:spPr>
          <a:xfrm>
            <a:off x="2922270" y="2264472"/>
            <a:ext cx="6597396" cy="268278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function </a:t>
            </a:r>
            <a:r>
              <a:rPr lang="en-US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GreetingDetail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() {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const [ </a:t>
            </a:r>
            <a:r>
              <a:rPr lang="en-US" sz="1463" b="1" dirty="0">
                <a:solidFill>
                  <a:srgbClr val="9E60B8"/>
                </a:solidFill>
                <a:latin typeface="Source Code Pro" charset="0"/>
                <a:ea typeface="Source Code Pro" charset="0"/>
                <a:cs typeface="Source Code Pro" charset="0"/>
              </a:rPr>
              <a:t>phrase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, </a:t>
            </a:r>
            <a:r>
              <a:rPr lang="en-US" sz="1463" b="1" dirty="0" err="1">
                <a:solidFill>
                  <a:srgbClr val="FB8E20"/>
                </a:solidFill>
                <a:latin typeface="Source Code Pro" charset="0"/>
                <a:ea typeface="Source Code Pro" charset="0"/>
                <a:cs typeface="Source Code Pro" charset="0"/>
              </a:rPr>
              <a:t>setPhrase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] = </a:t>
            </a:r>
            <a:r>
              <a:rPr lang="en-US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React.</a:t>
            </a:r>
            <a:r>
              <a:rPr lang="en-US" sz="1463" b="1" dirty="0" err="1">
                <a:solidFill>
                  <a:srgbClr val="1778B8"/>
                </a:solidFill>
                <a:latin typeface="Source Code Pro" charset="0"/>
                <a:ea typeface="Source Code Pro" charset="0"/>
                <a:cs typeface="Source Code Pro" charset="0"/>
              </a:rPr>
              <a:t>useState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("Hello");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return &lt;div&gt;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&lt;input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value={</a:t>
            </a:r>
            <a:r>
              <a:rPr lang="en-US" sz="1463" b="1" dirty="0">
                <a:solidFill>
                  <a:srgbClr val="9E60B8"/>
                </a:solidFill>
                <a:latin typeface="Source Code Pro" charset="0"/>
                <a:ea typeface="Source Code Pro" charset="0"/>
              </a:rPr>
              <a:t>phrase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</a:t>
            </a:r>
            <a:r>
              <a:rPr lang="en-US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onChange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={e =&gt; </a:t>
            </a:r>
            <a:r>
              <a:rPr lang="en-US" sz="1463" b="1" dirty="0" err="1">
                <a:solidFill>
                  <a:srgbClr val="FB8E20"/>
                </a:solidFill>
                <a:latin typeface="Source Code Pro" charset="0"/>
                <a:ea typeface="Source Code Pro" charset="0"/>
              </a:rPr>
              <a:t>setPhrase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</a:t>
            </a:r>
            <a:r>
              <a:rPr lang="en-US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e.target.value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)} 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/&gt;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&lt;/div&gt;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</a:t>
            </a:r>
          </a:p>
        </p:txBody>
      </p:sp>
      <p:sp>
        <p:nvSpPr>
          <p:cNvPr id="35" name="Rechteck 34"/>
          <p:cNvSpPr/>
          <p:nvPr/>
        </p:nvSpPr>
        <p:spPr>
          <a:xfrm>
            <a:off x="178021" y="3583423"/>
            <a:ext cx="330146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 Light" panose="020B0403030403020204" pitchFamily="34" charset="77"/>
              </a:rPr>
              <a:t>1. Input mit Wert aus State befüllen</a:t>
            </a:r>
          </a:p>
        </p:txBody>
      </p:sp>
      <p:sp>
        <p:nvSpPr>
          <p:cNvPr id="36" name="Rechteck 35"/>
          <p:cNvSpPr/>
          <p:nvPr/>
        </p:nvSpPr>
        <p:spPr>
          <a:xfrm>
            <a:off x="178021" y="3858498"/>
            <a:ext cx="275967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4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39" name="Rechteck 38"/>
          <p:cNvSpPr/>
          <p:nvPr/>
        </p:nvSpPr>
        <p:spPr>
          <a:xfrm>
            <a:off x="178021" y="3840730"/>
            <a:ext cx="275967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2. Zustand neu setzen</a:t>
            </a:r>
          </a:p>
        </p:txBody>
      </p:sp>
      <p:pic>
        <p:nvPicPr>
          <p:cNvPr id="25" name="Bild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0068" y="1554820"/>
            <a:ext cx="3330900" cy="452344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1" name="Rechteck 20"/>
          <p:cNvSpPr/>
          <p:nvPr/>
        </p:nvSpPr>
        <p:spPr>
          <a:xfrm>
            <a:off x="171474" y="1657860"/>
            <a:ext cx="165175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 Light" panose="020B0403030403020204" pitchFamily="34" charset="77"/>
              </a:rPr>
              <a:t>Komponente</a:t>
            </a: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33DF7D17-A42C-824E-9AC7-C67E5F5A0523}"/>
              </a:ext>
            </a:extLst>
          </p:cNvPr>
          <p:cNvSpPr/>
          <p:nvPr/>
        </p:nvSpPr>
        <p:spPr>
          <a:xfrm>
            <a:off x="172498" y="2560763"/>
            <a:ext cx="165073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 Light" panose="020B0403030403020204" pitchFamily="34" charset="77"/>
              </a:rPr>
              <a:t>"Hook"-Funktion</a:t>
            </a:r>
          </a:p>
        </p:txBody>
      </p:sp>
    </p:spTree>
    <p:extLst>
      <p:ext uri="{BB962C8B-B14F-4D97-AF65-F5344CB8AC3E}">
        <p14:creationId xmlns:p14="http://schemas.microsoft.com/office/powerpoint/2010/main" val="29264976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Beispiel: Eingabefeld</a:t>
            </a:r>
          </a:p>
        </p:txBody>
      </p:sp>
      <p:sp>
        <p:nvSpPr>
          <p:cNvPr id="12" name="Inhaltsplatzhalter 6"/>
          <p:cNvSpPr txBox="1">
            <a:spLocks/>
          </p:cNvSpPr>
          <p:nvPr/>
        </p:nvSpPr>
        <p:spPr>
          <a:xfrm>
            <a:off x="6891716" y="1657860"/>
            <a:ext cx="533951" cy="1891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600" b="1" spc="4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input</a:t>
            </a:r>
            <a:endParaRPr lang="de-DE" sz="1000" b="1" spc="4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cxnSp>
        <p:nvCxnSpPr>
          <p:cNvPr id="13" name="Gerade Verbindung 10"/>
          <p:cNvCxnSpPr/>
          <p:nvPr/>
        </p:nvCxnSpPr>
        <p:spPr>
          <a:xfrm flipV="1">
            <a:off x="6631997" y="1606207"/>
            <a:ext cx="0" cy="400957"/>
          </a:xfrm>
          <a:prstGeom prst="line">
            <a:avLst/>
          </a:prstGeom>
          <a:ln w="22225">
            <a:solidFill>
              <a:srgbClr val="41719C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0"/>
          <p:cNvCxnSpPr/>
          <p:nvPr/>
        </p:nvCxnSpPr>
        <p:spPr>
          <a:xfrm flipH="1">
            <a:off x="6631998" y="1806686"/>
            <a:ext cx="193805" cy="0"/>
          </a:xfrm>
          <a:prstGeom prst="line">
            <a:avLst/>
          </a:prstGeom>
          <a:ln w="22225">
            <a:solidFill>
              <a:srgbClr val="41719C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0"/>
          <p:cNvCxnSpPr/>
          <p:nvPr/>
        </p:nvCxnSpPr>
        <p:spPr>
          <a:xfrm flipH="1">
            <a:off x="6461196" y="1606207"/>
            <a:ext cx="170802" cy="0"/>
          </a:xfrm>
          <a:prstGeom prst="line">
            <a:avLst/>
          </a:prstGeom>
          <a:ln w="22225">
            <a:solidFill>
              <a:srgbClr val="41719C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10"/>
          <p:cNvCxnSpPr/>
          <p:nvPr/>
        </p:nvCxnSpPr>
        <p:spPr>
          <a:xfrm flipH="1">
            <a:off x="6461197" y="2007164"/>
            <a:ext cx="170801" cy="0"/>
          </a:xfrm>
          <a:prstGeom prst="line">
            <a:avLst/>
          </a:prstGeom>
          <a:ln w="22225">
            <a:solidFill>
              <a:srgbClr val="41719C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10"/>
          <p:cNvCxnSpPr/>
          <p:nvPr/>
        </p:nvCxnSpPr>
        <p:spPr>
          <a:xfrm flipH="1">
            <a:off x="3130296" y="1707888"/>
            <a:ext cx="349188" cy="0"/>
          </a:xfrm>
          <a:prstGeom prst="line">
            <a:avLst/>
          </a:prstGeom>
          <a:ln w="16510">
            <a:solidFill>
              <a:srgbClr val="EF7D1D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feld 28"/>
          <p:cNvSpPr txBox="1"/>
          <p:nvPr/>
        </p:nvSpPr>
        <p:spPr>
          <a:xfrm>
            <a:off x="2922270" y="2264472"/>
            <a:ext cx="6597396" cy="268278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function </a:t>
            </a:r>
            <a:r>
              <a:rPr lang="en-US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GreetingDetail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() {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const [ </a:t>
            </a:r>
            <a:r>
              <a:rPr lang="en-US" sz="1463" b="1" dirty="0">
                <a:solidFill>
                  <a:srgbClr val="9E60B8"/>
                </a:solidFill>
                <a:latin typeface="Source Code Pro" charset="0"/>
                <a:ea typeface="Source Code Pro" charset="0"/>
                <a:cs typeface="Source Code Pro" charset="0"/>
              </a:rPr>
              <a:t>phrase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, </a:t>
            </a:r>
            <a:r>
              <a:rPr lang="en-US" sz="1463" b="1" dirty="0" err="1">
                <a:solidFill>
                  <a:srgbClr val="FB8E20"/>
                </a:solidFill>
                <a:latin typeface="Source Code Pro" charset="0"/>
                <a:ea typeface="Source Code Pro" charset="0"/>
                <a:cs typeface="Source Code Pro" charset="0"/>
              </a:rPr>
              <a:t>setPhrase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] = </a:t>
            </a:r>
            <a:r>
              <a:rPr lang="en-US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React.</a:t>
            </a:r>
            <a:r>
              <a:rPr lang="en-US" sz="1463" b="1" dirty="0" err="1">
                <a:solidFill>
                  <a:srgbClr val="1778B8"/>
                </a:solidFill>
                <a:latin typeface="Source Code Pro" charset="0"/>
                <a:ea typeface="Source Code Pro" charset="0"/>
                <a:cs typeface="Source Code Pro" charset="0"/>
              </a:rPr>
              <a:t>useState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("Hello");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return &lt;div&gt;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&lt;input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value={</a:t>
            </a:r>
            <a:r>
              <a:rPr lang="en-US" sz="1463" b="1" dirty="0">
                <a:solidFill>
                  <a:srgbClr val="9E60B8"/>
                </a:solidFill>
                <a:latin typeface="Source Code Pro" charset="0"/>
                <a:ea typeface="Source Code Pro" charset="0"/>
              </a:rPr>
              <a:t>phrase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</a:t>
            </a:r>
            <a:r>
              <a:rPr lang="en-US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onChange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={e =&gt; </a:t>
            </a:r>
            <a:r>
              <a:rPr lang="en-US" sz="1463" b="1" dirty="0" err="1">
                <a:solidFill>
                  <a:srgbClr val="FB8E20"/>
                </a:solidFill>
                <a:latin typeface="Source Code Pro" charset="0"/>
                <a:ea typeface="Source Code Pro" charset="0"/>
              </a:rPr>
              <a:t>setPhrase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</a:t>
            </a:r>
            <a:r>
              <a:rPr lang="en-US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e.target.value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)} 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/&gt;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&lt;/div&gt;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</a:t>
            </a:r>
          </a:p>
        </p:txBody>
      </p:sp>
      <p:sp>
        <p:nvSpPr>
          <p:cNvPr id="35" name="Rechteck 34"/>
          <p:cNvSpPr/>
          <p:nvPr/>
        </p:nvSpPr>
        <p:spPr>
          <a:xfrm>
            <a:off x="178021" y="3583423"/>
            <a:ext cx="330146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 Light" panose="020B0403030403020204" pitchFamily="34" charset="77"/>
              </a:rPr>
              <a:t>1. Input mit Wert aus State befüllen</a:t>
            </a:r>
          </a:p>
        </p:txBody>
      </p:sp>
      <p:sp>
        <p:nvSpPr>
          <p:cNvPr id="36" name="Rechteck 35"/>
          <p:cNvSpPr/>
          <p:nvPr/>
        </p:nvSpPr>
        <p:spPr>
          <a:xfrm>
            <a:off x="178021" y="3858498"/>
            <a:ext cx="275967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4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39" name="Rechteck 38"/>
          <p:cNvSpPr/>
          <p:nvPr/>
        </p:nvSpPr>
        <p:spPr>
          <a:xfrm>
            <a:off x="178021" y="3840730"/>
            <a:ext cx="275967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 Light" panose="020B0403030403020204" pitchFamily="34" charset="77"/>
              </a:rPr>
              <a:t>2. Zustand neu setzen</a:t>
            </a:r>
          </a:p>
        </p:txBody>
      </p:sp>
      <p:pic>
        <p:nvPicPr>
          <p:cNvPr id="25" name="Bild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0068" y="1554820"/>
            <a:ext cx="3330900" cy="452344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1" name="Rechteck 20"/>
          <p:cNvSpPr/>
          <p:nvPr/>
        </p:nvSpPr>
        <p:spPr>
          <a:xfrm>
            <a:off x="171474" y="1657860"/>
            <a:ext cx="165175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 Light" panose="020B0403030403020204" pitchFamily="34" charset="77"/>
              </a:rPr>
              <a:t>Komponente</a:t>
            </a: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33DF7D17-A42C-824E-9AC7-C67E5F5A0523}"/>
              </a:ext>
            </a:extLst>
          </p:cNvPr>
          <p:cNvSpPr/>
          <p:nvPr/>
        </p:nvSpPr>
        <p:spPr>
          <a:xfrm>
            <a:off x="172498" y="2560763"/>
            <a:ext cx="165073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 Light" panose="020B0403030403020204" pitchFamily="34" charset="77"/>
              </a:rPr>
              <a:t>"Hook"-Funktion</a:t>
            </a:r>
          </a:p>
        </p:txBody>
      </p:sp>
      <p:cxnSp>
        <p:nvCxnSpPr>
          <p:cNvPr id="16" name="Gerade Verbindung 15">
            <a:extLst>
              <a:ext uri="{FF2B5EF4-FFF2-40B4-BE49-F238E27FC236}">
                <a16:creationId xmlns:a16="http://schemas.microsoft.com/office/drawing/2014/main" id="{68C8DA50-127E-194E-9066-B7ED53E4D66C}"/>
              </a:ext>
            </a:extLst>
          </p:cNvPr>
          <p:cNvCxnSpPr>
            <a:cxnSpLocks/>
          </p:cNvCxnSpPr>
          <p:nvPr/>
        </p:nvCxnSpPr>
        <p:spPr>
          <a:xfrm>
            <a:off x="6471751" y="4783809"/>
            <a:ext cx="3157919" cy="0"/>
          </a:xfrm>
          <a:prstGeom prst="line">
            <a:avLst/>
          </a:prstGeom>
          <a:ln w="25400">
            <a:solidFill>
              <a:srgbClr val="B0443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17">
            <a:extLst>
              <a:ext uri="{FF2B5EF4-FFF2-40B4-BE49-F238E27FC236}">
                <a16:creationId xmlns:a16="http://schemas.microsoft.com/office/drawing/2014/main" id="{7A2FF340-61B7-414D-B47A-D1C3EE4D9CA1}"/>
              </a:ext>
            </a:extLst>
          </p:cNvPr>
          <p:cNvCxnSpPr>
            <a:cxnSpLocks/>
          </p:cNvCxnSpPr>
          <p:nvPr/>
        </p:nvCxnSpPr>
        <p:spPr>
          <a:xfrm>
            <a:off x="9629670" y="2389138"/>
            <a:ext cx="0" cy="2394671"/>
          </a:xfrm>
          <a:prstGeom prst="line">
            <a:avLst/>
          </a:prstGeom>
          <a:ln w="25400">
            <a:solidFill>
              <a:srgbClr val="B0443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18">
            <a:extLst>
              <a:ext uri="{FF2B5EF4-FFF2-40B4-BE49-F238E27FC236}">
                <a16:creationId xmlns:a16="http://schemas.microsoft.com/office/drawing/2014/main" id="{FE8E3146-4DB1-744B-B6FA-9CC5468D8D42}"/>
              </a:ext>
            </a:extLst>
          </p:cNvPr>
          <p:cNvCxnSpPr>
            <a:cxnSpLocks/>
          </p:cNvCxnSpPr>
          <p:nvPr/>
        </p:nvCxnSpPr>
        <p:spPr>
          <a:xfrm>
            <a:off x="5977467" y="2414539"/>
            <a:ext cx="3652203" cy="0"/>
          </a:xfrm>
          <a:prstGeom prst="line">
            <a:avLst/>
          </a:prstGeom>
          <a:ln w="25400">
            <a:solidFill>
              <a:srgbClr val="B04432"/>
            </a:solidFill>
            <a:prstDash val="dash"/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0" name="Rechteck 19">
            <a:extLst>
              <a:ext uri="{FF2B5EF4-FFF2-40B4-BE49-F238E27FC236}">
                <a16:creationId xmlns:a16="http://schemas.microsoft.com/office/drawing/2014/main" id="{C85B2026-9074-944B-8EB5-A8680606B9F3}"/>
              </a:ext>
            </a:extLst>
          </p:cNvPr>
          <p:cNvSpPr/>
          <p:nvPr/>
        </p:nvSpPr>
        <p:spPr>
          <a:xfrm>
            <a:off x="8200729" y="2226010"/>
            <a:ext cx="1159860" cy="292388"/>
          </a:xfrm>
          <a:prstGeom prst="rect">
            <a:avLst/>
          </a:prstGeom>
          <a:ln>
            <a:solidFill>
              <a:srgbClr val="B04432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de-DE" sz="1300" b="1" dirty="0">
                <a:solidFill>
                  <a:srgbClr val="B04432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Neu rendern</a:t>
            </a:r>
          </a:p>
        </p:txBody>
      </p:sp>
      <p:cxnSp>
        <p:nvCxnSpPr>
          <p:cNvPr id="22" name="Gerade Verbindung 21">
            <a:extLst>
              <a:ext uri="{FF2B5EF4-FFF2-40B4-BE49-F238E27FC236}">
                <a16:creationId xmlns:a16="http://schemas.microsoft.com/office/drawing/2014/main" id="{20B67DF4-AD3C-2448-BBFA-58DAC4E1F6A6}"/>
              </a:ext>
            </a:extLst>
          </p:cNvPr>
          <p:cNvCxnSpPr>
            <a:cxnSpLocks/>
          </p:cNvCxnSpPr>
          <p:nvPr/>
        </p:nvCxnSpPr>
        <p:spPr>
          <a:xfrm>
            <a:off x="5811723" y="4253517"/>
            <a:ext cx="0" cy="384098"/>
          </a:xfrm>
          <a:prstGeom prst="line">
            <a:avLst/>
          </a:prstGeom>
          <a:ln w="25400">
            <a:solidFill>
              <a:srgbClr val="B04432"/>
            </a:solidFill>
            <a:prstDash val="dash"/>
            <a:headEnd type="none"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4" name="Rechteck 23">
            <a:extLst>
              <a:ext uri="{FF2B5EF4-FFF2-40B4-BE49-F238E27FC236}">
                <a16:creationId xmlns:a16="http://schemas.microsoft.com/office/drawing/2014/main" id="{45EF810C-379F-DF49-87AD-FA5A38034172}"/>
              </a:ext>
            </a:extLst>
          </p:cNvPr>
          <p:cNvSpPr/>
          <p:nvPr/>
        </p:nvSpPr>
        <p:spPr>
          <a:xfrm>
            <a:off x="5142280" y="4637615"/>
            <a:ext cx="1338885" cy="292388"/>
          </a:xfrm>
          <a:prstGeom prst="rect">
            <a:avLst/>
          </a:prstGeom>
          <a:ln>
            <a:solidFill>
              <a:srgbClr val="B04432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de-DE" sz="1300" b="1" dirty="0">
                <a:solidFill>
                  <a:srgbClr val="B04432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Zustand ändern</a:t>
            </a:r>
          </a:p>
        </p:txBody>
      </p:sp>
      <p:sp useBgFill="1">
        <p:nvSpPr>
          <p:cNvPr id="27" name="Rechteck 26">
            <a:extLst>
              <a:ext uri="{FF2B5EF4-FFF2-40B4-BE49-F238E27FC236}">
                <a16:creationId xmlns:a16="http://schemas.microsoft.com/office/drawing/2014/main" id="{AB7EEE24-AC8B-0642-9DF2-57EE15448A7A}"/>
              </a:ext>
            </a:extLst>
          </p:cNvPr>
          <p:cNvSpPr/>
          <p:nvPr/>
        </p:nvSpPr>
        <p:spPr>
          <a:xfrm>
            <a:off x="5139980" y="3184938"/>
            <a:ext cx="1338885" cy="292388"/>
          </a:xfrm>
          <a:prstGeom prst="rect">
            <a:avLst/>
          </a:prstGeom>
          <a:ln>
            <a:solidFill>
              <a:srgbClr val="B04432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de-DE" sz="1300" b="1" dirty="0">
                <a:solidFill>
                  <a:srgbClr val="B04432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Event</a:t>
            </a:r>
          </a:p>
        </p:txBody>
      </p:sp>
      <p:cxnSp>
        <p:nvCxnSpPr>
          <p:cNvPr id="28" name="Gerade Verbindung 27">
            <a:extLst>
              <a:ext uri="{FF2B5EF4-FFF2-40B4-BE49-F238E27FC236}">
                <a16:creationId xmlns:a16="http://schemas.microsoft.com/office/drawing/2014/main" id="{319BE26D-BF25-184D-88AC-BB018040A672}"/>
              </a:ext>
            </a:extLst>
          </p:cNvPr>
          <p:cNvCxnSpPr>
            <a:cxnSpLocks/>
          </p:cNvCxnSpPr>
          <p:nvPr/>
        </p:nvCxnSpPr>
        <p:spPr>
          <a:xfrm>
            <a:off x="5804545" y="3477326"/>
            <a:ext cx="0" cy="344205"/>
          </a:xfrm>
          <a:prstGeom prst="line">
            <a:avLst/>
          </a:prstGeom>
          <a:ln w="25400">
            <a:solidFill>
              <a:srgbClr val="B04432"/>
            </a:solidFill>
            <a:prstDash val="dash"/>
            <a:headEnd type="none"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37801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React</a:t>
            </a:r>
            <a:r>
              <a:rPr lang="de-DE" dirty="0"/>
              <a:t>: Uni </a:t>
            </a:r>
            <a:r>
              <a:rPr lang="de-DE" dirty="0" err="1"/>
              <a:t>directional</a:t>
            </a:r>
            <a:r>
              <a:rPr lang="de-DE" dirty="0"/>
              <a:t> </a:t>
            </a:r>
            <a:r>
              <a:rPr lang="de-DE" dirty="0" err="1"/>
              <a:t>dataflow</a:t>
            </a:r>
            <a:endParaRPr lang="de-DE" dirty="0"/>
          </a:p>
        </p:txBody>
      </p:sp>
      <p:sp>
        <p:nvSpPr>
          <p:cNvPr id="2" name="Rechteck 1"/>
          <p:cNvSpPr/>
          <p:nvPr/>
        </p:nvSpPr>
        <p:spPr>
          <a:xfrm>
            <a:off x="838200" y="914043"/>
            <a:ext cx="8978900" cy="56938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class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400" b="1" dirty="0" err="1">
                <a:solidFill>
                  <a:srgbClr val="57A2C5"/>
                </a:solidFill>
                <a:latin typeface="Source Code Pro Semibold" charset="0"/>
                <a:ea typeface="Source Code Pro Semibold" charset="0"/>
                <a:cs typeface="Source Code Pro Semibold" charset="0"/>
              </a:rPr>
              <a:t>PasswordForm</a:t>
            </a:r>
            <a:r>
              <a:rPr lang="de-DE" sz="1400" dirty="0">
                <a:solidFill>
                  <a:srgbClr val="57A2C5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extends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React.Component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{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</a:t>
            </a:r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onPasswordChange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</a:t>
            </a:r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newPassword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) { </a:t>
            </a:r>
            <a:r>
              <a:rPr lang="de-DE" sz="1400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this.setState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({</a:t>
            </a:r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password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: </a:t>
            </a:r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newPassword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); }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. . .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</a:t>
            </a:r>
            <a:r>
              <a:rPr lang="de-DE" sz="1400" b="1" dirty="0" err="1">
                <a:solidFill>
                  <a:srgbClr val="EF7D1D"/>
                </a:solidFill>
                <a:latin typeface="Source Code Pro Semibold" charset="0"/>
                <a:ea typeface="Source Code Pro Semibold" charset="0"/>
                <a:cs typeface="Source Code Pro Semibold" charset="0"/>
              </a:rPr>
              <a:t>render</a:t>
            </a:r>
            <a:r>
              <a:rPr lang="de-DE" sz="1400" b="1" dirty="0">
                <a:solidFill>
                  <a:srgbClr val="EF7D1D"/>
                </a:solidFill>
                <a:latin typeface="Source Code Pro Semibold" charset="0"/>
                <a:ea typeface="Source Code Pro Semibold" charset="0"/>
                <a:cs typeface="Source Code Pro Semibold" charset="0"/>
              </a:rPr>
              <a:t>() 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{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</a:t>
            </a:r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const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password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= </a:t>
            </a:r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this.state.password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;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</a:t>
            </a:r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const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checks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= </a:t>
            </a:r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this.checkPassword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</a:t>
            </a:r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password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);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</a:t>
            </a:r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const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failedChecks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= . . .;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</a:t>
            </a:r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const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isValidPassword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= </a:t>
            </a:r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failedChecks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=== 0;</a:t>
            </a:r>
          </a:p>
          <a:p>
            <a:endParaRPr lang="de-DE" sz="1400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</a:t>
            </a:r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return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&lt;div&gt;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&lt;</a:t>
            </a:r>
            <a:r>
              <a:rPr lang="de-DE" sz="1400" b="1" dirty="0" err="1">
                <a:solidFill>
                  <a:srgbClr val="57A2C5"/>
                </a:solidFill>
                <a:latin typeface="Source Code Pro Semibold" charset="0"/>
                <a:ea typeface="Source Code Pro Semibold" charset="0"/>
                <a:cs typeface="Source Code Pro Semibold" charset="0"/>
              </a:rPr>
              <a:t>input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type='</a:t>
            </a:r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password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'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       </a:t>
            </a:r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value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={</a:t>
            </a:r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password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       </a:t>
            </a:r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onChange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={</a:t>
            </a:r>
            <a:r>
              <a:rPr lang="de-DE" sz="1400" b="1" dirty="0" err="1">
                <a:solidFill>
                  <a:srgbClr val="EF7D1D"/>
                </a:solidFill>
                <a:latin typeface="Source Code Pro Semibold" charset="0"/>
                <a:ea typeface="Source Code Pro Semibold" charset="0"/>
                <a:cs typeface="Source Code Pro Semibold" charset="0"/>
              </a:rPr>
              <a:t>event</a:t>
            </a:r>
            <a:r>
              <a:rPr lang="de-DE" sz="1400" b="1" dirty="0">
                <a:solidFill>
                  <a:srgbClr val="EF7D1D"/>
                </a:solidFill>
                <a:latin typeface="Source Code Pro Semibold" charset="0"/>
                <a:ea typeface="Source Code Pro Semibold" charset="0"/>
                <a:cs typeface="Source Code Pro Semibold" charset="0"/>
              </a:rPr>
              <a:t> =&gt; </a:t>
            </a:r>
            <a:r>
              <a:rPr lang="de-DE" sz="1400" b="1" dirty="0" err="1">
                <a:solidFill>
                  <a:srgbClr val="EF7D1D"/>
                </a:solidFill>
                <a:latin typeface="Source Code Pro Semibold" charset="0"/>
                <a:ea typeface="Source Code Pro Semibold" charset="0"/>
                <a:cs typeface="Source Code Pro Semibold" charset="0"/>
              </a:rPr>
              <a:t>this.onPasswordChange</a:t>
            </a:r>
            <a:r>
              <a:rPr lang="de-DE" sz="1400" b="1" dirty="0">
                <a:solidFill>
                  <a:srgbClr val="EF7D1D"/>
                </a:solidFill>
                <a:latin typeface="Source Code Pro Semibold" charset="0"/>
                <a:ea typeface="Source Code Pro Semibold" charset="0"/>
                <a:cs typeface="Source Code Pro Semibold" charset="0"/>
              </a:rPr>
              <a:t>(</a:t>
            </a:r>
            <a:r>
              <a:rPr lang="de-DE" sz="1400" b="1" dirty="0" err="1">
                <a:solidFill>
                  <a:srgbClr val="EF7D1D"/>
                </a:solidFill>
                <a:latin typeface="Source Code Pro Semibold" charset="0"/>
                <a:ea typeface="Source Code Pro Semibold" charset="0"/>
                <a:cs typeface="Source Code Pro Semibold" charset="0"/>
              </a:rPr>
              <a:t>event.target.value</a:t>
            </a:r>
            <a:r>
              <a:rPr lang="de-DE" sz="1400" b="1" dirty="0">
                <a:solidFill>
                  <a:srgbClr val="EF7D1D"/>
                </a:solidFill>
                <a:latin typeface="Source Code Pro Semibold" charset="0"/>
                <a:ea typeface="Source Code Pro Semibold" charset="0"/>
                <a:cs typeface="Source Code Pro Semibold" charset="0"/>
              </a:rPr>
              <a:t>)} 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/&gt;</a:t>
            </a:r>
          </a:p>
          <a:p>
            <a:endParaRPr lang="de-DE" sz="1400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&lt;</a:t>
            </a:r>
            <a:r>
              <a:rPr lang="de-DE" sz="1400" b="1" dirty="0" err="1">
                <a:solidFill>
                  <a:srgbClr val="57A2C5"/>
                </a:solidFill>
                <a:latin typeface="Source Code Pro Semibold" charset="0"/>
                <a:ea typeface="Source Code Pro Semibold" charset="0"/>
                <a:cs typeface="Source Code Pro Semibold" charset="0"/>
              </a:rPr>
              <a:t>CheckLabelList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checks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={</a:t>
            </a:r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checks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}/&gt;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{</a:t>
            </a:r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failedChecks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&gt; 0 ?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  &lt;div </a:t>
            </a:r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className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='Label'&gt;{</a:t>
            </a:r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failedChecks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 </a:t>
            </a:r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checks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failed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&lt;/div&gt;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  :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  &lt;div </a:t>
            </a:r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className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='Label Label-</a:t>
            </a:r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success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'&gt;All </a:t>
            </a:r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checks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passed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!&lt;/div&gt;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}</a:t>
            </a:r>
          </a:p>
          <a:p>
            <a:endParaRPr lang="de-DE" sz="1400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&lt;</a:t>
            </a:r>
            <a:r>
              <a:rPr lang="de-DE" sz="1400" b="1" dirty="0">
                <a:solidFill>
                  <a:srgbClr val="57A2C5"/>
                </a:solidFill>
                <a:latin typeface="Source Code Pro Semibold" charset="0"/>
                <a:ea typeface="Source Code Pro Semibold" charset="0"/>
                <a:cs typeface="Source Code Pro Semibold" charset="0"/>
              </a:rPr>
              <a:t>Button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label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='Set Password' </a:t>
            </a:r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enabled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={</a:t>
            </a:r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isValidPassword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 /&gt;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&lt;/div&gt;;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}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</a:t>
            </a:r>
          </a:p>
        </p:txBody>
      </p:sp>
      <p:sp>
        <p:nvSpPr>
          <p:cNvPr id="4" name="Rechteck 3"/>
          <p:cNvSpPr/>
          <p:nvPr/>
        </p:nvSpPr>
        <p:spPr>
          <a:xfrm>
            <a:off x="838200" y="914043"/>
            <a:ext cx="8394700" cy="5693866"/>
          </a:xfrm>
          <a:prstGeom prst="rect">
            <a:avLst/>
          </a:prstGeom>
          <a:solidFill>
            <a:srgbClr val="D4EBE9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4938" y="1091842"/>
            <a:ext cx="7164512" cy="4813657"/>
          </a:xfrm>
          <a:prstGeom prst="rect">
            <a:avLst/>
          </a:prstGeom>
        </p:spPr>
      </p:pic>
      <p:sp>
        <p:nvSpPr>
          <p:cNvPr id="3" name="Textfeld 2"/>
          <p:cNvSpPr txBox="1"/>
          <p:nvPr/>
        </p:nvSpPr>
        <p:spPr>
          <a:xfrm>
            <a:off x="0" y="6134100"/>
            <a:ext cx="9906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8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RESPOND TO EVENTS &amp; RENDER UI</a:t>
            </a:r>
          </a:p>
        </p:txBody>
      </p:sp>
    </p:spTree>
    <p:extLst>
      <p:ext uri="{BB962C8B-B14F-4D97-AF65-F5344CB8AC3E}">
        <p14:creationId xmlns:p14="http://schemas.microsoft.com/office/powerpoint/2010/main" val="15988624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Beispiel: Daten vom Server laden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D803D2E-6628-3045-9B8C-880AFA2C79E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sz="1800" b="0" dirty="0">
                <a:solidFill>
                  <a:srgbClr val="36544F"/>
                </a:solidFill>
              </a:rPr>
              <a:t>Gleiches Prinzip: geladene Daten werden in den State gesetzt</a:t>
            </a:r>
          </a:p>
          <a:p>
            <a:r>
              <a:rPr lang="de-DE" sz="1800" b="0" dirty="0">
                <a:solidFill>
                  <a:srgbClr val="36544F"/>
                </a:solidFill>
              </a:rPr>
              <a:t>Besonderheit: React Komponenten müssen Seiteneffekt-frei sein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29" name="Textfeld 28"/>
          <p:cNvSpPr txBox="1"/>
          <p:nvPr/>
        </p:nvSpPr>
        <p:spPr>
          <a:xfrm>
            <a:off x="1249199" y="1887109"/>
            <a:ext cx="8512867" cy="511402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function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GreetingController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() {</a:t>
            </a:r>
          </a:p>
          <a:p>
            <a:pPr>
              <a:lnSpc>
                <a:spcPct val="120000"/>
              </a:lnSpc>
            </a:pP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// </a:t>
            </a:r>
            <a:r>
              <a:rPr lang="de-DE" sz="1463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1.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Model (State) für geladene Daten erzeugen</a:t>
            </a:r>
          </a:p>
          <a:p>
            <a:pPr>
              <a:lnSpc>
                <a:spcPct val="120000"/>
              </a:lnSpc>
            </a:pP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const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[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greetings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, 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setGreetings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] = 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React.useState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(null);</a:t>
            </a:r>
          </a:p>
          <a:p>
            <a:pPr>
              <a:lnSpc>
                <a:spcPct val="120000"/>
              </a:lnSpc>
            </a:pPr>
            <a:endParaRPr lang="de-DE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// </a:t>
            </a:r>
            <a:r>
              <a:rPr lang="de-DE" sz="1463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2.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Seiteneffekt registrieren</a:t>
            </a:r>
          </a:p>
          <a:p>
            <a:pPr>
              <a:lnSpc>
                <a:spcPct val="120000"/>
              </a:lnSpc>
            </a:pP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React.</a:t>
            </a:r>
            <a:r>
              <a:rPr lang="de-DE" sz="1463" b="1" dirty="0" err="1">
                <a:solidFill>
                  <a:srgbClr val="B0443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useEffect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 () =&gt; {</a:t>
            </a:r>
          </a:p>
          <a:p>
            <a:pPr>
              <a:lnSpc>
                <a:spcPct val="120000"/>
              </a:lnSpc>
            </a:pPr>
            <a:r>
              <a:rPr lang="de-DE" sz="1463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" charset="0"/>
              </a:rPr>
              <a:t>    </a:t>
            </a:r>
            <a:r>
              <a:rPr lang="mr-IN" sz="1463" b="1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fetch</a:t>
            </a:r>
            <a:r>
              <a:rPr lang="mr-IN" sz="1463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63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"/</a:t>
            </a:r>
            <a:r>
              <a:rPr lang="de-DE" sz="1463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api</a:t>
            </a:r>
            <a:r>
              <a:rPr lang="de-DE" sz="1463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/</a:t>
            </a:r>
            <a:r>
              <a:rPr lang="de-DE" sz="1463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greetings</a:t>
            </a:r>
            <a:r>
              <a:rPr lang="de-DE" sz="1463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</a:t>
            </a:r>
            <a:r>
              <a:rPr lang="mr-IN" sz="1463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  <a:endParaRPr lang="de-DE" sz="1463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pPr>
              <a:lnSpc>
                <a:spcPct val="120000"/>
              </a:lnSpc>
            </a:pPr>
            <a:r>
              <a:rPr lang="de-DE" sz="1463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" charset="0"/>
              </a:rPr>
              <a:t>      .</a:t>
            </a:r>
            <a:r>
              <a:rPr lang="de-DE" sz="1463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" charset="0"/>
              </a:rPr>
              <a:t>then</a:t>
            </a:r>
            <a:r>
              <a:rPr lang="de-DE" sz="1463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" charset="0"/>
              </a:rPr>
              <a:t>(</a:t>
            </a:r>
            <a:r>
              <a:rPr lang="de-DE" sz="1463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" charset="0"/>
              </a:rPr>
              <a:t>response</a:t>
            </a:r>
            <a:r>
              <a:rPr lang="de-DE" sz="1463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" charset="0"/>
              </a:rPr>
              <a:t> =&gt; </a:t>
            </a:r>
            <a:r>
              <a:rPr lang="de-DE" sz="1463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" charset="0"/>
              </a:rPr>
              <a:t>response.json</a:t>
            </a:r>
            <a:r>
              <a:rPr lang="de-DE" sz="1463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" charset="0"/>
              </a:rPr>
              <a:t>())</a:t>
            </a:r>
          </a:p>
          <a:p>
            <a:pPr>
              <a:lnSpc>
                <a:spcPct val="120000"/>
              </a:lnSpc>
            </a:pPr>
            <a:r>
              <a:rPr lang="de-DE" sz="1463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" charset="0"/>
              </a:rPr>
              <a:t>      .</a:t>
            </a:r>
            <a:r>
              <a:rPr lang="de-DE" sz="1463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" charset="0"/>
              </a:rPr>
              <a:t>then</a:t>
            </a:r>
            <a:r>
              <a:rPr lang="de-DE" sz="1463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" charset="0"/>
              </a:rPr>
              <a:t>(</a:t>
            </a:r>
            <a:r>
              <a:rPr lang="de-DE" sz="1463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" charset="0"/>
              </a:rPr>
              <a:t>greetingsAsJson</a:t>
            </a:r>
            <a:r>
              <a:rPr lang="de-DE" sz="1463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" charset="0"/>
              </a:rPr>
              <a:t> =&gt; {</a:t>
            </a:r>
          </a:p>
          <a:p>
            <a:pPr>
              <a:lnSpc>
                <a:spcPct val="120000"/>
              </a:lnSpc>
            </a:pP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    // </a:t>
            </a:r>
            <a:r>
              <a:rPr lang="de-DE" sz="1463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3.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Daten sind geladen =&gt; State setzen =&gt; neu rendern</a:t>
            </a:r>
            <a:r>
              <a:rPr lang="mr-IN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</a:t>
            </a:r>
            <a:endParaRPr lang="de-DE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r>
              <a:rPr lang="de-DE" sz="1463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          </a:t>
            </a:r>
            <a:r>
              <a:rPr lang="de-DE" sz="1463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setGreetings</a:t>
            </a:r>
            <a:r>
              <a:rPr lang="mr-IN" sz="1463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(</a:t>
            </a:r>
            <a:r>
              <a:rPr lang="de-DE" sz="1463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greetingsAsJson</a:t>
            </a:r>
            <a:r>
              <a:rPr lang="mr-IN" sz="1463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);</a:t>
            </a:r>
            <a:endParaRPr lang="de-DE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})</a:t>
            </a:r>
          </a:p>
          <a:p>
            <a:pPr>
              <a:lnSpc>
                <a:spcPct val="120000"/>
              </a:lnSpc>
            </a:pP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}), []);</a:t>
            </a:r>
          </a:p>
          <a:p>
            <a:pPr>
              <a:lnSpc>
                <a:spcPct val="120000"/>
              </a:lnSpc>
            </a:pPr>
            <a:endParaRPr lang="de-DE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// </a:t>
            </a:r>
            <a:r>
              <a:rPr lang="de-DE" sz="1463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4.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Liste mit Grüßen (oder Platzhalter) rendern</a:t>
            </a:r>
          </a:p>
          <a:p>
            <a:pPr>
              <a:lnSpc>
                <a:spcPct val="120000"/>
              </a:lnSpc>
            </a:pP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return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greetings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&lt;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GreetingMaster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greetings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={</a:t>
            </a:r>
            <a:r>
              <a:rPr lang="de-DE" sz="1463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greetings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 /&gt; </a:t>
            </a:r>
          </a:p>
          <a:p>
            <a:pPr>
              <a:lnSpc>
                <a:spcPct val="120000"/>
              </a:lnSpc>
            </a:pP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             ? : &lt;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LoadingIndicator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/&gt;;</a:t>
            </a:r>
          </a:p>
          <a:p>
            <a:pPr>
              <a:lnSpc>
                <a:spcPct val="120000"/>
              </a:lnSpc>
            </a:pP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</a:t>
            </a:r>
          </a:p>
          <a:p>
            <a:pPr>
              <a:lnSpc>
                <a:spcPct val="120000"/>
              </a:lnSpc>
            </a:pP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</a:t>
            </a:r>
            <a:endParaRPr lang="en-US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8865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Rendering von Komponenten</a:t>
            </a:r>
          </a:p>
        </p:txBody>
      </p:sp>
      <p:sp>
        <p:nvSpPr>
          <p:cNvPr id="29" name="Textfeld 28"/>
          <p:cNvSpPr txBox="1"/>
          <p:nvPr/>
        </p:nvSpPr>
        <p:spPr>
          <a:xfrm>
            <a:off x="959151" y="3061147"/>
            <a:ext cx="8391822" cy="32297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6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function </a:t>
            </a:r>
            <a:r>
              <a:rPr lang="en-US" sz="16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GreetingDetail</a:t>
            </a:r>
            <a:r>
              <a:rPr lang="en-US" sz="16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() {</a:t>
            </a:r>
          </a:p>
          <a:p>
            <a:pPr>
              <a:lnSpc>
                <a:spcPct val="120000"/>
              </a:lnSpc>
            </a:pPr>
            <a:r>
              <a:rPr lang="en-US" sz="16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const [ </a:t>
            </a:r>
            <a:r>
              <a:rPr lang="en-US" sz="1600" b="1" dirty="0">
                <a:solidFill>
                  <a:srgbClr val="9E60B8"/>
                </a:solidFill>
                <a:latin typeface="Source Code Pro" charset="0"/>
                <a:ea typeface="Source Code Pro" charset="0"/>
                <a:cs typeface="Source Code Pro" charset="0"/>
              </a:rPr>
              <a:t>phrase</a:t>
            </a:r>
            <a:r>
              <a:rPr lang="en-US" sz="16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, </a:t>
            </a:r>
            <a:r>
              <a:rPr lang="en-US" sz="16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setPhrase</a:t>
            </a:r>
            <a:r>
              <a:rPr lang="en-US" sz="16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] = </a:t>
            </a:r>
            <a:r>
              <a:rPr lang="en-US" sz="16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React.useState</a:t>
            </a:r>
            <a:r>
              <a:rPr lang="en-US" sz="16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("Hello");</a:t>
            </a:r>
          </a:p>
          <a:p>
            <a:pPr>
              <a:lnSpc>
                <a:spcPct val="120000"/>
              </a:lnSpc>
            </a:pPr>
            <a:r>
              <a:rPr lang="en-US" sz="16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const [ </a:t>
            </a:r>
            <a:r>
              <a:rPr lang="en-US" sz="1600" b="1" dirty="0">
                <a:solidFill>
                  <a:srgbClr val="1778B8"/>
                </a:solidFill>
                <a:latin typeface="Source Code Pro" charset="0"/>
                <a:ea typeface="Source Code Pro" charset="0"/>
                <a:cs typeface="Source Code Pro" charset="0"/>
              </a:rPr>
              <a:t>name</a:t>
            </a:r>
            <a:r>
              <a:rPr lang="en-US" sz="16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, </a:t>
            </a:r>
            <a:r>
              <a:rPr lang="en-US" sz="16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setName</a:t>
            </a:r>
            <a:r>
              <a:rPr lang="en-US" sz="16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] = </a:t>
            </a:r>
            <a:r>
              <a:rPr lang="en-US" sz="16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React.useState</a:t>
            </a:r>
            <a:r>
              <a:rPr lang="en-US" sz="16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("React");</a:t>
            </a:r>
          </a:p>
          <a:p>
            <a:pPr>
              <a:lnSpc>
                <a:spcPct val="120000"/>
              </a:lnSpc>
            </a:pPr>
            <a:r>
              <a:rPr lang="en-US" sz="1600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  const </a:t>
            </a:r>
            <a:r>
              <a:rPr lang="en-US" sz="1600" b="1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saveDisabled</a:t>
            </a:r>
            <a:r>
              <a:rPr lang="en-US" sz="1600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 = !(phrase &amp;&amp; name);</a:t>
            </a:r>
          </a:p>
          <a:p>
            <a:pPr>
              <a:lnSpc>
                <a:spcPct val="120000"/>
              </a:lnSpc>
            </a:pPr>
            <a:endParaRPr lang="en-US" sz="1600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r>
              <a:rPr lang="en-US" sz="16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return &lt;div&gt;</a:t>
            </a:r>
          </a:p>
          <a:p>
            <a:pPr>
              <a:lnSpc>
                <a:spcPct val="120000"/>
              </a:lnSpc>
            </a:pPr>
            <a:r>
              <a:rPr lang="en-US" sz="16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&lt;input value={</a:t>
            </a:r>
            <a:r>
              <a:rPr lang="en-US" sz="1600" b="1" dirty="0">
                <a:solidFill>
                  <a:srgbClr val="9E60B8"/>
                </a:solidFill>
                <a:latin typeface="Source Code Pro" charset="0"/>
                <a:ea typeface="Source Code Pro" charset="0"/>
              </a:rPr>
              <a:t>phrase</a:t>
            </a:r>
            <a:r>
              <a:rPr lang="en-US" sz="16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 /&gt;</a:t>
            </a:r>
          </a:p>
          <a:p>
            <a:pPr>
              <a:lnSpc>
                <a:spcPct val="120000"/>
              </a:lnSpc>
            </a:pPr>
            <a:r>
              <a:rPr lang="en-US" sz="16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&lt;input </a:t>
            </a:r>
            <a:r>
              <a:rPr lang="de-DE" sz="16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value</a:t>
            </a:r>
            <a:r>
              <a:rPr lang="de-DE" sz="16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={</a:t>
            </a:r>
            <a:r>
              <a:rPr lang="de-DE" sz="1600" b="1" dirty="0" err="1">
                <a:solidFill>
                  <a:srgbClr val="1778B8"/>
                </a:solidFill>
                <a:latin typeface="Source Code Pro" charset="0"/>
                <a:ea typeface="Source Code Pro" charset="0"/>
              </a:rPr>
              <a:t>name</a:t>
            </a:r>
            <a:r>
              <a:rPr lang="de-DE" sz="16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 /&gt;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</a:t>
            </a:r>
            <a:r>
              <a:rPr lang="de-DE" sz="1600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&lt;</a:t>
            </a:r>
            <a:r>
              <a:rPr lang="de-DE" sz="1600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button</a:t>
            </a:r>
            <a:r>
              <a:rPr lang="de-DE" sz="1600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600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disabled</a:t>
            </a:r>
            <a:r>
              <a:rPr lang="de-DE" sz="1600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={</a:t>
            </a:r>
            <a:r>
              <a:rPr lang="de-DE" sz="1600" b="1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saveDisabled</a:t>
            </a:r>
            <a:r>
              <a:rPr lang="de-DE" sz="1600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}&gt;Save&lt;/</a:t>
            </a:r>
            <a:r>
              <a:rPr lang="de-DE" sz="1600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button</a:t>
            </a:r>
            <a:r>
              <a:rPr lang="de-DE" sz="1600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&gt;</a:t>
            </a:r>
            <a:endParaRPr lang="en-US" sz="1600" dirty="0">
              <a:solidFill>
                <a:srgbClr val="EF7D1D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r>
              <a:rPr lang="en-US" sz="16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&lt;/div&gt;</a:t>
            </a:r>
          </a:p>
          <a:p>
            <a:pPr>
              <a:lnSpc>
                <a:spcPct val="120000"/>
              </a:lnSpc>
            </a:pPr>
            <a:r>
              <a:rPr lang="en-US" sz="16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</a:t>
            </a:r>
          </a:p>
        </p:txBody>
      </p:sp>
      <p:grpSp>
        <p:nvGrpSpPr>
          <p:cNvPr id="7" name="Gruppierung 6"/>
          <p:cNvGrpSpPr/>
          <p:nvPr/>
        </p:nvGrpSpPr>
        <p:grpSpPr>
          <a:xfrm>
            <a:off x="6142054" y="1070712"/>
            <a:ext cx="3222058" cy="1405521"/>
            <a:chOff x="748018" y="2606968"/>
            <a:chExt cx="3222058" cy="1405521"/>
          </a:xfrm>
        </p:grpSpPr>
        <p:grpSp>
          <p:nvGrpSpPr>
            <p:cNvPr id="4" name="Gruppierung 3"/>
            <p:cNvGrpSpPr/>
            <p:nvPr/>
          </p:nvGrpSpPr>
          <p:grpSpPr>
            <a:xfrm>
              <a:off x="748018" y="2606968"/>
              <a:ext cx="2639256" cy="1405521"/>
              <a:chOff x="7280044" y="912677"/>
              <a:chExt cx="3142964" cy="1673768"/>
            </a:xfrm>
          </p:grpSpPr>
          <p:pic>
            <p:nvPicPr>
              <p:cNvPr id="21" name="Bild 20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280044" y="912677"/>
                <a:ext cx="3142964" cy="1673768"/>
              </a:xfrm>
              <a:prstGeom prst="rect">
                <a:avLst/>
              </a:prstGeom>
            </p:spPr>
          </p:pic>
          <p:sp>
            <p:nvSpPr>
              <p:cNvPr id="27" name="Rechteck 26"/>
              <p:cNvSpPr/>
              <p:nvPr/>
            </p:nvSpPr>
            <p:spPr>
              <a:xfrm>
                <a:off x="7280044" y="912677"/>
                <a:ext cx="3142964" cy="1673767"/>
              </a:xfrm>
              <a:prstGeom prst="rect">
                <a:avLst/>
              </a:prstGeom>
              <a:noFill/>
              <a:ln>
                <a:solidFill>
                  <a:srgbClr val="02524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6" name="Gruppierung 5"/>
            <p:cNvGrpSpPr/>
            <p:nvPr/>
          </p:nvGrpSpPr>
          <p:grpSpPr>
            <a:xfrm>
              <a:off x="3524259" y="2796626"/>
              <a:ext cx="445817" cy="1026204"/>
              <a:chOff x="3524259" y="2796626"/>
              <a:chExt cx="445817" cy="1026204"/>
            </a:xfrm>
          </p:grpSpPr>
          <p:cxnSp>
            <p:nvCxnSpPr>
              <p:cNvPr id="45" name="Gerade Verbindung 10"/>
              <p:cNvCxnSpPr/>
              <p:nvPr/>
            </p:nvCxnSpPr>
            <p:spPr>
              <a:xfrm flipV="1">
                <a:off x="3967478" y="2796626"/>
                <a:ext cx="0" cy="1010897"/>
              </a:xfrm>
              <a:prstGeom prst="line">
                <a:avLst/>
              </a:prstGeom>
              <a:ln w="25400">
                <a:solidFill>
                  <a:srgbClr val="41719C"/>
                </a:solidFill>
                <a:prstDash val="sysDash"/>
                <a:bevel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Gerade Verbindung 10"/>
              <p:cNvCxnSpPr/>
              <p:nvPr/>
            </p:nvCxnSpPr>
            <p:spPr>
              <a:xfrm flipH="1" flipV="1">
                <a:off x="3524259" y="2796626"/>
                <a:ext cx="445817" cy="1"/>
              </a:xfrm>
              <a:prstGeom prst="line">
                <a:avLst/>
              </a:prstGeom>
              <a:ln w="25400">
                <a:solidFill>
                  <a:srgbClr val="41719C"/>
                </a:solidFill>
                <a:prstDash val="sysDash"/>
                <a:bevel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Gerade Verbindung 10"/>
              <p:cNvCxnSpPr/>
              <p:nvPr/>
            </p:nvCxnSpPr>
            <p:spPr>
              <a:xfrm flipH="1">
                <a:off x="3524259" y="3309728"/>
                <a:ext cx="432680" cy="0"/>
              </a:xfrm>
              <a:prstGeom prst="line">
                <a:avLst/>
              </a:prstGeom>
              <a:ln w="25400">
                <a:solidFill>
                  <a:srgbClr val="41719C"/>
                </a:solidFill>
                <a:prstDash val="sysDash"/>
                <a:bevel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Gerade Verbindung 10"/>
              <p:cNvCxnSpPr/>
              <p:nvPr/>
            </p:nvCxnSpPr>
            <p:spPr>
              <a:xfrm flipH="1">
                <a:off x="3524259" y="3822830"/>
                <a:ext cx="432678" cy="0"/>
              </a:xfrm>
              <a:prstGeom prst="line">
                <a:avLst/>
              </a:prstGeom>
              <a:ln w="25400">
                <a:solidFill>
                  <a:srgbClr val="41719C"/>
                </a:solidFill>
                <a:prstDash val="sysDash"/>
                <a:bevel/>
                <a:headEnd type="none" w="lg" len="lg"/>
                <a:tailEnd type="triangle" w="lg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3" name="Rechteck 12"/>
          <p:cNvSpPr/>
          <p:nvPr/>
        </p:nvSpPr>
        <p:spPr>
          <a:xfrm>
            <a:off x="277091" y="932092"/>
            <a:ext cx="9905999" cy="19134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Gerendert wird immer die 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ganze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Komponente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Inklusive aller Unterkomponenten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 Zustandsänderung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Verhindert Inkonsistenzen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"UI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Function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15010115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Rendering von Komponenten</a:t>
            </a:r>
          </a:p>
        </p:txBody>
      </p:sp>
      <p:sp>
        <p:nvSpPr>
          <p:cNvPr id="13" name="Rechteck 12"/>
          <p:cNvSpPr/>
          <p:nvPr/>
        </p:nvSpPr>
        <p:spPr>
          <a:xfrm>
            <a:off x="277091" y="932092"/>
            <a:ext cx="9905999" cy="11748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Beispiel</a:t>
            </a:r>
          </a:p>
          <a:p>
            <a:pPr>
              <a:lnSpc>
                <a:spcPct val="120000"/>
              </a:lnSpc>
            </a:pP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DevTools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GreetingDetail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mit Input-Komponente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21445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Rendering von Komponenten</a:t>
            </a:r>
          </a:p>
        </p:txBody>
      </p:sp>
      <p:sp>
        <p:nvSpPr>
          <p:cNvPr id="13" name="Rechteck 12"/>
          <p:cNvSpPr/>
          <p:nvPr/>
        </p:nvSpPr>
        <p:spPr>
          <a:xfrm>
            <a:off x="277091" y="932092"/>
            <a:ext cx="9905999" cy="11748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Virtual DOM</a:t>
            </a:r>
          </a:p>
          <a:p>
            <a:pPr>
              <a:lnSpc>
                <a:spcPct val="120000"/>
              </a:lnSpc>
            </a:pP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👆 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Rendering hat doppelte Bedeutung!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47AF8CB-BD64-974E-BE9C-921284F54C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2248769"/>
            <a:ext cx="9144000" cy="379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5741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E7E0E3-E495-D048-8498-FDCC6AD3A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Von der Komponente zur Anwendung</a:t>
            </a:r>
          </a:p>
        </p:txBody>
      </p:sp>
    </p:spTree>
    <p:extLst>
      <p:ext uri="{BB962C8B-B14F-4D97-AF65-F5344CB8AC3E}">
        <p14:creationId xmlns:p14="http://schemas.microsoft.com/office/powerpoint/2010/main" val="23641099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F586A6-DA28-4345-AD8D-63A2F07089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Komponentenhierarchien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90978FD-FE24-8A4E-88CB-F3F2E627CE1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Komponenten werden in Hierarchien aggregiert</a:t>
            </a: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5709B3FA-C868-9540-BED5-AFB075B7B8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2900" y="2074333"/>
            <a:ext cx="6680200" cy="339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1357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F586A6-DA28-4345-AD8D-63A2F07089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Komponentenhierarchien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90978FD-FE24-8A4E-88CB-F3F2E627CE1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Kommunikation per Callback-Funktionen</a:t>
            </a: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FD288DF-BA3F-294A-B4CA-772B0CB5A4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2900" y="2074333"/>
            <a:ext cx="6680200" cy="309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636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80" dirty="0"/>
              <a:t>https://</a:t>
            </a:r>
            <a:r>
              <a:rPr lang="de-DE" spc="80" dirty="0" err="1"/>
              <a:t>reactbuch.de</a:t>
            </a:r>
            <a:endParaRPr lang="de-DE" spc="80" dirty="0"/>
          </a:p>
        </p:txBody>
      </p:sp>
      <p:sp>
        <p:nvSpPr>
          <p:cNvPr id="3" name="Textfeld 2"/>
          <p:cNvSpPr txBox="1"/>
          <p:nvPr/>
        </p:nvSpPr>
        <p:spPr>
          <a:xfrm>
            <a:off x="1" y="420867"/>
            <a:ext cx="9906000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</a:p>
          <a:p>
            <a:pPr algn="ctr"/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Grundlagen, fortgeschrittene Techniken und Praxistipps</a:t>
            </a:r>
          </a:p>
          <a:p>
            <a:pPr algn="ctr"/>
            <a:r>
              <a:rPr lang="de-DE" b="1" dirty="0">
                <a:solidFill>
                  <a:srgbClr val="B04432"/>
                </a:solidFill>
                <a:latin typeface="Source Sans Pro" charset="0"/>
                <a:ea typeface="Source Sans Pro" charset="0"/>
                <a:cs typeface="Source Sans Pro" charset="0"/>
              </a:rPr>
              <a:t>2. Auflage, Dezember 2019</a:t>
            </a:r>
          </a:p>
          <a:p>
            <a:pPr algn="ctr"/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95789C73-DEE2-2843-AC63-29534975B257}"/>
              </a:ext>
            </a:extLst>
          </p:cNvPr>
          <p:cNvSpPr/>
          <p:nvPr/>
        </p:nvSpPr>
        <p:spPr>
          <a:xfrm>
            <a:off x="7105135" y="5105854"/>
            <a:ext cx="18473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de-DE" sz="140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378F66B-F266-9946-9257-A1846B5398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9349" y="1912337"/>
            <a:ext cx="2607301" cy="3802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3128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F586A6-DA28-4345-AD8D-63A2F07089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Komponentenhierarchien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90978FD-FE24-8A4E-88CB-F3F2E627CE1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Kommunikation per Callback-Funktionen</a:t>
            </a:r>
          </a:p>
          <a:p>
            <a:r>
              <a:rPr lang="de-DE" sz="2000" b="0" dirty="0">
                <a:solidFill>
                  <a:srgbClr val="36544F"/>
                </a:solidFill>
              </a:rPr>
              <a:t>Unterkomponente kann Daten per Callback nach oben kommunizieren</a:t>
            </a: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B7B7C09-D5DA-964B-88D7-048FA1C608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2901" y="2074334"/>
            <a:ext cx="6680200" cy="309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3392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Beispiel: Kommunikation per Callback-Funktion</a:t>
            </a:r>
          </a:p>
        </p:txBody>
      </p:sp>
      <p:sp>
        <p:nvSpPr>
          <p:cNvPr id="29" name="Textfeld 28"/>
          <p:cNvSpPr txBox="1"/>
          <p:nvPr/>
        </p:nvSpPr>
        <p:spPr>
          <a:xfrm>
            <a:off x="933751" y="1206947"/>
            <a:ext cx="8391822" cy="32297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6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function </a:t>
            </a:r>
            <a:r>
              <a:rPr lang="en-US" sz="16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GreetingDetail</a:t>
            </a:r>
            <a:r>
              <a:rPr lang="en-US" sz="16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({</a:t>
            </a:r>
            <a:r>
              <a:rPr lang="en-US" sz="1600" b="1" dirty="0" err="1">
                <a:solidFill>
                  <a:srgbClr val="EF7D1D"/>
                </a:solidFill>
                <a:latin typeface="Source Code Pro" charset="0"/>
                <a:ea typeface="Source Code Pro" charset="0"/>
              </a:rPr>
              <a:t>onSave</a:t>
            </a:r>
            <a:r>
              <a:rPr lang="en-US" sz="16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}) {</a:t>
            </a:r>
          </a:p>
          <a:p>
            <a:pPr>
              <a:lnSpc>
                <a:spcPct val="120000"/>
              </a:lnSpc>
            </a:pPr>
            <a:r>
              <a:rPr lang="en-US" sz="16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</a:t>
            </a:r>
            <a:r>
              <a:rPr lang="en-US" sz="1600" dirty="0">
                <a:solidFill>
                  <a:srgbClr val="025249"/>
                </a:solidFill>
                <a:latin typeface="Source Code Pro" charset="0"/>
                <a:ea typeface="Source Code Pro" charset="0"/>
              </a:rPr>
              <a:t>const [ </a:t>
            </a:r>
            <a:r>
              <a:rPr lang="en-US" sz="1600" b="1" dirty="0">
                <a:solidFill>
                  <a:srgbClr val="1778B8"/>
                </a:solidFill>
                <a:latin typeface="Source Code Pro" charset="0"/>
                <a:ea typeface="Source Code Pro" charset="0"/>
              </a:rPr>
              <a:t>phrase</a:t>
            </a:r>
            <a:r>
              <a:rPr lang="en-US" sz="1600" dirty="0">
                <a:solidFill>
                  <a:srgbClr val="025249"/>
                </a:solidFill>
                <a:latin typeface="Source Code Pro" charset="0"/>
                <a:ea typeface="Source Code Pro" charset="0"/>
              </a:rPr>
              <a:t>, </a:t>
            </a:r>
            <a:r>
              <a:rPr lang="en-US" sz="1600" dirty="0" err="1">
                <a:solidFill>
                  <a:srgbClr val="025249"/>
                </a:solidFill>
                <a:latin typeface="Source Code Pro" charset="0"/>
                <a:ea typeface="Source Code Pro" charset="0"/>
              </a:rPr>
              <a:t>setPhrase</a:t>
            </a:r>
            <a:r>
              <a:rPr lang="en-US" sz="1600" dirty="0">
                <a:solidFill>
                  <a:srgbClr val="025249"/>
                </a:solidFill>
                <a:latin typeface="Source Code Pro" charset="0"/>
                <a:ea typeface="Source Code Pro" charset="0"/>
              </a:rPr>
              <a:t> ] = </a:t>
            </a:r>
            <a:r>
              <a:rPr lang="en-US" sz="1600" dirty="0" err="1">
                <a:solidFill>
                  <a:srgbClr val="025249"/>
                </a:solidFill>
                <a:latin typeface="Source Code Pro" charset="0"/>
                <a:ea typeface="Source Code Pro" charset="0"/>
              </a:rPr>
              <a:t>React.useState</a:t>
            </a:r>
            <a:r>
              <a:rPr lang="en-US" sz="1600" dirty="0">
                <a:solidFill>
                  <a:srgbClr val="025249"/>
                </a:solidFill>
                <a:latin typeface="Source Code Pro" charset="0"/>
                <a:ea typeface="Source Code Pro" charset="0"/>
              </a:rPr>
              <a:t>("Hello");</a:t>
            </a:r>
          </a:p>
          <a:p>
            <a:pPr>
              <a:lnSpc>
                <a:spcPct val="120000"/>
              </a:lnSpc>
            </a:pPr>
            <a:r>
              <a:rPr lang="en-US" sz="1600" dirty="0">
                <a:solidFill>
                  <a:srgbClr val="025249"/>
                </a:solidFill>
                <a:latin typeface="Source Code Pro" charset="0"/>
                <a:ea typeface="Source Code Pro" charset="0"/>
              </a:rPr>
              <a:t>  const [ </a:t>
            </a:r>
            <a:r>
              <a:rPr lang="en-US" sz="1600" b="1" dirty="0">
                <a:solidFill>
                  <a:srgbClr val="9E60B8"/>
                </a:solidFill>
                <a:latin typeface="Source Code Pro" charset="0"/>
                <a:ea typeface="Source Code Pro" charset="0"/>
              </a:rPr>
              <a:t>name</a:t>
            </a:r>
            <a:r>
              <a:rPr lang="en-US" sz="1600" dirty="0">
                <a:solidFill>
                  <a:srgbClr val="025249"/>
                </a:solidFill>
                <a:latin typeface="Source Code Pro" charset="0"/>
                <a:ea typeface="Source Code Pro" charset="0"/>
              </a:rPr>
              <a:t>, </a:t>
            </a:r>
            <a:r>
              <a:rPr lang="en-US" sz="1600" dirty="0" err="1">
                <a:solidFill>
                  <a:srgbClr val="025249"/>
                </a:solidFill>
                <a:latin typeface="Source Code Pro" charset="0"/>
                <a:ea typeface="Source Code Pro" charset="0"/>
              </a:rPr>
              <a:t>setName</a:t>
            </a:r>
            <a:r>
              <a:rPr lang="en-US" sz="1600" dirty="0">
                <a:solidFill>
                  <a:srgbClr val="025249"/>
                </a:solidFill>
                <a:latin typeface="Source Code Pro" charset="0"/>
                <a:ea typeface="Source Code Pro" charset="0"/>
              </a:rPr>
              <a:t> ] = </a:t>
            </a:r>
            <a:r>
              <a:rPr lang="en-US" sz="1600" dirty="0" err="1">
                <a:solidFill>
                  <a:srgbClr val="025249"/>
                </a:solidFill>
                <a:latin typeface="Source Code Pro" charset="0"/>
                <a:ea typeface="Source Code Pro" charset="0"/>
              </a:rPr>
              <a:t>React.useState</a:t>
            </a:r>
            <a:r>
              <a:rPr lang="en-US" sz="1600" dirty="0">
                <a:solidFill>
                  <a:srgbClr val="025249"/>
                </a:solidFill>
                <a:latin typeface="Source Code Pro" charset="0"/>
                <a:ea typeface="Source Code Pro" charset="0"/>
              </a:rPr>
              <a:t>("React");</a:t>
            </a:r>
          </a:p>
          <a:p>
            <a:pPr>
              <a:lnSpc>
                <a:spcPct val="120000"/>
              </a:lnSpc>
            </a:pPr>
            <a:endParaRPr lang="en-US" sz="1600" dirty="0">
              <a:solidFill>
                <a:srgbClr val="025249"/>
              </a:solidFill>
              <a:latin typeface="Source Code Pro" charset="0"/>
              <a:ea typeface="Source Code Pro" charset="0"/>
            </a:endParaRPr>
          </a:p>
          <a:p>
            <a:pPr>
              <a:lnSpc>
                <a:spcPct val="120000"/>
              </a:lnSpc>
            </a:pPr>
            <a:r>
              <a:rPr lang="en-US" sz="1600" dirty="0">
                <a:solidFill>
                  <a:srgbClr val="025249"/>
                </a:solidFill>
                <a:latin typeface="Source Code Pro" charset="0"/>
                <a:ea typeface="Source Code Pro" charset="0"/>
              </a:rPr>
              <a:t>  return &lt;div&gt;</a:t>
            </a:r>
          </a:p>
          <a:p>
            <a:pPr>
              <a:lnSpc>
                <a:spcPct val="120000"/>
              </a:lnSpc>
            </a:pPr>
            <a:r>
              <a:rPr lang="en-US" sz="1600" dirty="0">
                <a:solidFill>
                  <a:srgbClr val="025249"/>
                </a:solidFill>
                <a:latin typeface="Source Code Pro" charset="0"/>
                <a:ea typeface="Source Code Pro" charset="0"/>
              </a:rPr>
              <a:t>    &lt;input value={phrase} ... /&gt;</a:t>
            </a:r>
          </a:p>
          <a:p>
            <a:pPr>
              <a:lnSpc>
                <a:spcPct val="120000"/>
              </a:lnSpc>
            </a:pPr>
            <a:r>
              <a:rPr lang="en-US" sz="1600" dirty="0">
                <a:solidFill>
                  <a:srgbClr val="025249"/>
                </a:solidFill>
                <a:latin typeface="Source Code Pro" charset="0"/>
                <a:ea typeface="Source Code Pro" charset="0"/>
              </a:rPr>
              <a:t>    &lt;input </a:t>
            </a:r>
            <a:r>
              <a:rPr lang="de-DE" sz="1600" dirty="0" err="1">
                <a:solidFill>
                  <a:srgbClr val="025249"/>
                </a:solidFill>
                <a:latin typeface="Source Code Pro" charset="0"/>
                <a:ea typeface="Source Code Pro" charset="0"/>
              </a:rPr>
              <a:t>value</a:t>
            </a:r>
            <a:r>
              <a:rPr lang="de-DE" sz="1600" dirty="0">
                <a:solidFill>
                  <a:srgbClr val="025249"/>
                </a:solidFill>
                <a:latin typeface="Source Code Pro" charset="0"/>
                <a:ea typeface="Source Code Pro" charset="0"/>
              </a:rPr>
              <a:t>={</a:t>
            </a:r>
            <a:r>
              <a:rPr lang="de-DE" sz="1600" dirty="0" err="1">
                <a:solidFill>
                  <a:srgbClr val="025249"/>
                </a:solidFill>
                <a:latin typeface="Source Code Pro" charset="0"/>
                <a:ea typeface="Source Code Pro" charset="0"/>
              </a:rPr>
              <a:t>name</a:t>
            </a:r>
            <a:r>
              <a:rPr lang="de-DE" sz="1600" dirty="0">
                <a:solidFill>
                  <a:srgbClr val="025249"/>
                </a:solidFill>
                <a:latin typeface="Source Code Pro" charset="0"/>
                <a:ea typeface="Source Code Pro" charset="0"/>
              </a:rPr>
              <a:t>}  ... /&gt;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</a:t>
            </a:r>
            <a:r>
              <a:rPr lang="de-DE" sz="1600" dirty="0">
                <a:solidFill>
                  <a:srgbClr val="025249"/>
                </a:solidFill>
                <a:latin typeface="Source Code Pro" charset="0"/>
                <a:ea typeface="Source Code Pro" charset="0"/>
              </a:rPr>
              <a:t>&lt;</a:t>
            </a:r>
            <a:r>
              <a:rPr lang="de-DE" sz="1600" dirty="0" err="1">
                <a:solidFill>
                  <a:srgbClr val="025249"/>
                </a:solidFill>
                <a:latin typeface="Source Code Pro" charset="0"/>
                <a:ea typeface="Source Code Pro" charset="0"/>
              </a:rPr>
              <a:t>button</a:t>
            </a:r>
            <a:r>
              <a:rPr lang="de-DE" sz="1600" dirty="0">
                <a:solidFill>
                  <a:srgbClr val="025249"/>
                </a:solidFill>
                <a:latin typeface="Source Code Pro" charset="0"/>
                <a:ea typeface="Source Code Pro" charset="0"/>
              </a:rPr>
              <a:t> </a:t>
            </a:r>
            <a:r>
              <a:rPr lang="de-DE" sz="1600" dirty="0" err="1">
                <a:solidFill>
                  <a:srgbClr val="025249"/>
                </a:solidFill>
                <a:latin typeface="Source Code Pro" charset="0"/>
                <a:ea typeface="Source Code Pro" charset="0"/>
              </a:rPr>
              <a:t>onClick</a:t>
            </a:r>
            <a:r>
              <a:rPr lang="de-DE" sz="1600" dirty="0">
                <a:solidFill>
                  <a:srgbClr val="025249"/>
                </a:solidFill>
                <a:latin typeface="Source Code Pro" charset="0"/>
                <a:ea typeface="Source Code Pro" charset="0"/>
              </a:rPr>
              <a:t>={</a:t>
            </a:r>
            <a:r>
              <a:rPr lang="de-DE" sz="1600" dirty="0">
                <a:solidFill>
                  <a:srgbClr val="EF7D1D"/>
                </a:solidFill>
                <a:latin typeface="Source Code Pro" charset="0"/>
                <a:ea typeface="Source Code Pro" charset="0"/>
              </a:rPr>
              <a:t>() =&gt; </a:t>
            </a:r>
            <a:r>
              <a:rPr lang="de-DE" sz="1600" b="1" dirty="0" err="1">
                <a:solidFill>
                  <a:srgbClr val="EF7D1D"/>
                </a:solidFill>
                <a:latin typeface="Source Code Pro" charset="0"/>
                <a:ea typeface="Source Code Pro" charset="0"/>
              </a:rPr>
              <a:t>onSave</a:t>
            </a:r>
            <a:r>
              <a:rPr lang="de-DE" sz="1600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(</a:t>
            </a:r>
            <a:r>
              <a:rPr lang="de-DE" sz="1600" dirty="0" err="1">
                <a:solidFill>
                  <a:srgbClr val="1778B8"/>
                </a:solidFill>
                <a:latin typeface="Source Code Pro" charset="0"/>
                <a:ea typeface="Source Code Pro" charset="0"/>
              </a:rPr>
              <a:t>phrase</a:t>
            </a:r>
            <a:r>
              <a:rPr lang="de-DE" sz="1600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, </a:t>
            </a:r>
            <a:r>
              <a:rPr lang="de-DE" sz="1600" dirty="0" err="1">
                <a:solidFill>
                  <a:srgbClr val="9E60B8"/>
                </a:solidFill>
                <a:latin typeface="Source Code Pro" charset="0"/>
                <a:ea typeface="Source Code Pro" charset="0"/>
              </a:rPr>
              <a:t>name</a:t>
            </a:r>
            <a:r>
              <a:rPr lang="de-DE" sz="1600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}</a:t>
            </a:r>
            <a:r>
              <a:rPr lang="de-DE" sz="1600" dirty="0">
                <a:solidFill>
                  <a:srgbClr val="025249"/>
                </a:solidFill>
                <a:latin typeface="Source Code Pro" charset="0"/>
                <a:ea typeface="Source Code Pro" charset="0"/>
              </a:rPr>
              <a:t>)&gt;Save&lt;/</a:t>
            </a:r>
            <a:r>
              <a:rPr lang="de-DE" sz="1600" dirty="0" err="1">
                <a:solidFill>
                  <a:srgbClr val="025249"/>
                </a:solidFill>
                <a:latin typeface="Source Code Pro" charset="0"/>
                <a:ea typeface="Source Code Pro" charset="0"/>
              </a:rPr>
              <a:t>button</a:t>
            </a:r>
            <a:r>
              <a:rPr lang="de-DE" sz="1600" dirty="0">
                <a:solidFill>
                  <a:srgbClr val="025249"/>
                </a:solidFill>
                <a:latin typeface="Source Code Pro" charset="0"/>
                <a:ea typeface="Source Code Pro" charset="0"/>
              </a:rPr>
              <a:t>&gt;</a:t>
            </a:r>
            <a:endParaRPr lang="en-US" sz="1600" dirty="0">
              <a:solidFill>
                <a:srgbClr val="025249"/>
              </a:solidFill>
              <a:latin typeface="Source Code Pro" charset="0"/>
              <a:ea typeface="Source Code Pro" charset="0"/>
            </a:endParaRPr>
          </a:p>
          <a:p>
            <a:pPr>
              <a:lnSpc>
                <a:spcPct val="120000"/>
              </a:lnSpc>
            </a:pPr>
            <a:r>
              <a:rPr lang="en-US" sz="16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&lt;/div&gt;</a:t>
            </a:r>
          </a:p>
          <a:p>
            <a:pPr>
              <a:lnSpc>
                <a:spcPct val="120000"/>
              </a:lnSpc>
            </a:pPr>
            <a:r>
              <a:rPr lang="en-US" sz="16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</a:t>
            </a:r>
          </a:p>
          <a:p>
            <a:pPr>
              <a:lnSpc>
                <a:spcPct val="120000"/>
              </a:lnSpc>
            </a:pPr>
            <a:endParaRPr lang="en-US" sz="1600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52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Beispiel: Kommunikation per Callback-Funktion</a:t>
            </a:r>
          </a:p>
        </p:txBody>
      </p:sp>
      <p:sp>
        <p:nvSpPr>
          <p:cNvPr id="29" name="Textfeld 28"/>
          <p:cNvSpPr txBox="1"/>
          <p:nvPr/>
        </p:nvSpPr>
        <p:spPr>
          <a:xfrm>
            <a:off x="933751" y="1206947"/>
            <a:ext cx="8391822" cy="529798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600" dirty="0">
                <a:solidFill>
                  <a:srgbClr val="025249"/>
                </a:solidFill>
                <a:latin typeface="Source Code Pro" charset="0"/>
                <a:ea typeface="Source Code Pro" charset="0"/>
              </a:rPr>
              <a:t>function </a:t>
            </a:r>
            <a:r>
              <a:rPr lang="en-US" sz="1600" dirty="0" err="1">
                <a:solidFill>
                  <a:srgbClr val="025249"/>
                </a:solidFill>
                <a:latin typeface="Source Code Pro" charset="0"/>
                <a:ea typeface="Source Code Pro" charset="0"/>
              </a:rPr>
              <a:t>GreetingDetail</a:t>
            </a:r>
            <a:r>
              <a:rPr lang="en-US" sz="1600" dirty="0">
                <a:solidFill>
                  <a:srgbClr val="025249"/>
                </a:solidFill>
                <a:latin typeface="Source Code Pro" charset="0"/>
                <a:ea typeface="Source Code Pro" charset="0"/>
              </a:rPr>
              <a:t>({</a:t>
            </a:r>
            <a:r>
              <a:rPr lang="en-US" sz="1600" b="1" dirty="0" err="1">
                <a:solidFill>
                  <a:srgbClr val="FB8E20"/>
                </a:solidFill>
                <a:latin typeface="Source Code Pro" charset="0"/>
                <a:ea typeface="Source Code Pro" charset="0"/>
              </a:rPr>
              <a:t>onSave</a:t>
            </a:r>
            <a:r>
              <a:rPr lang="en-US" sz="1600" dirty="0">
                <a:solidFill>
                  <a:srgbClr val="025249"/>
                </a:solidFill>
                <a:latin typeface="Source Code Pro" charset="0"/>
                <a:ea typeface="Source Code Pro" charset="0"/>
              </a:rPr>
              <a:t>}) {</a:t>
            </a:r>
          </a:p>
          <a:p>
            <a:pPr>
              <a:lnSpc>
                <a:spcPct val="120000"/>
              </a:lnSpc>
            </a:pPr>
            <a:r>
              <a:rPr lang="en-US" sz="1600" dirty="0">
                <a:solidFill>
                  <a:srgbClr val="025249"/>
                </a:solidFill>
                <a:latin typeface="Source Code Pro" charset="0"/>
                <a:ea typeface="Source Code Pro" charset="0"/>
              </a:rPr>
              <a:t>  const [ phrase, </a:t>
            </a:r>
            <a:r>
              <a:rPr lang="en-US" sz="1600" dirty="0" err="1">
                <a:solidFill>
                  <a:srgbClr val="025249"/>
                </a:solidFill>
                <a:latin typeface="Source Code Pro" charset="0"/>
                <a:ea typeface="Source Code Pro" charset="0"/>
              </a:rPr>
              <a:t>setPhrase</a:t>
            </a:r>
            <a:r>
              <a:rPr lang="en-US" sz="1600" dirty="0">
                <a:solidFill>
                  <a:srgbClr val="025249"/>
                </a:solidFill>
                <a:latin typeface="Source Code Pro" charset="0"/>
                <a:ea typeface="Source Code Pro" charset="0"/>
              </a:rPr>
              <a:t> ] = </a:t>
            </a:r>
            <a:r>
              <a:rPr lang="en-US" sz="1600" dirty="0" err="1">
                <a:solidFill>
                  <a:srgbClr val="025249"/>
                </a:solidFill>
                <a:latin typeface="Source Code Pro" charset="0"/>
                <a:ea typeface="Source Code Pro" charset="0"/>
              </a:rPr>
              <a:t>React.useState</a:t>
            </a:r>
            <a:r>
              <a:rPr lang="en-US" sz="1600" dirty="0">
                <a:solidFill>
                  <a:srgbClr val="025249"/>
                </a:solidFill>
                <a:latin typeface="Source Code Pro" charset="0"/>
                <a:ea typeface="Source Code Pro" charset="0"/>
              </a:rPr>
              <a:t>("Hello");</a:t>
            </a:r>
          </a:p>
          <a:p>
            <a:pPr>
              <a:lnSpc>
                <a:spcPct val="120000"/>
              </a:lnSpc>
            </a:pPr>
            <a:r>
              <a:rPr lang="en-US" sz="1600" dirty="0">
                <a:solidFill>
                  <a:srgbClr val="025249"/>
                </a:solidFill>
                <a:latin typeface="Source Code Pro" charset="0"/>
                <a:ea typeface="Source Code Pro" charset="0"/>
              </a:rPr>
              <a:t>  const [ name, </a:t>
            </a:r>
            <a:r>
              <a:rPr lang="en-US" sz="1600" dirty="0" err="1">
                <a:solidFill>
                  <a:srgbClr val="025249"/>
                </a:solidFill>
                <a:latin typeface="Source Code Pro" charset="0"/>
                <a:ea typeface="Source Code Pro" charset="0"/>
              </a:rPr>
              <a:t>setName</a:t>
            </a:r>
            <a:r>
              <a:rPr lang="en-US" sz="1600" dirty="0">
                <a:solidFill>
                  <a:srgbClr val="025249"/>
                </a:solidFill>
                <a:latin typeface="Source Code Pro" charset="0"/>
                <a:ea typeface="Source Code Pro" charset="0"/>
              </a:rPr>
              <a:t> ] = </a:t>
            </a:r>
            <a:r>
              <a:rPr lang="en-US" sz="1600" dirty="0" err="1">
                <a:solidFill>
                  <a:srgbClr val="025249"/>
                </a:solidFill>
                <a:latin typeface="Source Code Pro" charset="0"/>
                <a:ea typeface="Source Code Pro" charset="0"/>
              </a:rPr>
              <a:t>React.useState</a:t>
            </a:r>
            <a:r>
              <a:rPr lang="en-US" sz="1600" dirty="0">
                <a:solidFill>
                  <a:srgbClr val="025249"/>
                </a:solidFill>
                <a:latin typeface="Source Code Pro" charset="0"/>
                <a:ea typeface="Source Code Pro" charset="0"/>
              </a:rPr>
              <a:t>("React");</a:t>
            </a:r>
          </a:p>
          <a:p>
            <a:pPr>
              <a:lnSpc>
                <a:spcPct val="120000"/>
              </a:lnSpc>
            </a:pPr>
            <a:endParaRPr lang="en-US" sz="1600" dirty="0">
              <a:solidFill>
                <a:srgbClr val="025249"/>
              </a:solidFill>
              <a:latin typeface="Source Code Pro" charset="0"/>
              <a:ea typeface="Source Code Pro" charset="0"/>
            </a:endParaRPr>
          </a:p>
          <a:p>
            <a:pPr>
              <a:lnSpc>
                <a:spcPct val="120000"/>
              </a:lnSpc>
            </a:pPr>
            <a:r>
              <a:rPr lang="en-US" sz="1600" dirty="0">
                <a:solidFill>
                  <a:srgbClr val="025249"/>
                </a:solidFill>
                <a:latin typeface="Source Code Pro" charset="0"/>
                <a:ea typeface="Source Code Pro" charset="0"/>
              </a:rPr>
              <a:t>  return &lt;div&gt;</a:t>
            </a:r>
          </a:p>
          <a:p>
            <a:pPr>
              <a:lnSpc>
                <a:spcPct val="120000"/>
              </a:lnSpc>
            </a:pPr>
            <a:r>
              <a:rPr lang="en-US" sz="1600" dirty="0">
                <a:solidFill>
                  <a:srgbClr val="025249"/>
                </a:solidFill>
                <a:latin typeface="Source Code Pro" charset="0"/>
                <a:ea typeface="Source Code Pro" charset="0"/>
              </a:rPr>
              <a:t>    &lt;input value={phrase} ... /&gt;</a:t>
            </a:r>
          </a:p>
          <a:p>
            <a:pPr>
              <a:lnSpc>
                <a:spcPct val="120000"/>
              </a:lnSpc>
            </a:pPr>
            <a:r>
              <a:rPr lang="en-US" sz="1600" dirty="0">
                <a:solidFill>
                  <a:srgbClr val="025249"/>
                </a:solidFill>
                <a:latin typeface="Source Code Pro" charset="0"/>
                <a:ea typeface="Source Code Pro" charset="0"/>
              </a:rPr>
              <a:t>    &lt;input </a:t>
            </a:r>
            <a:r>
              <a:rPr lang="de-DE" sz="1600" dirty="0" err="1">
                <a:solidFill>
                  <a:srgbClr val="025249"/>
                </a:solidFill>
                <a:latin typeface="Source Code Pro" charset="0"/>
                <a:ea typeface="Source Code Pro" charset="0"/>
              </a:rPr>
              <a:t>value</a:t>
            </a:r>
            <a:r>
              <a:rPr lang="de-DE" sz="1600" dirty="0">
                <a:solidFill>
                  <a:srgbClr val="025249"/>
                </a:solidFill>
                <a:latin typeface="Source Code Pro" charset="0"/>
                <a:ea typeface="Source Code Pro" charset="0"/>
              </a:rPr>
              <a:t>={</a:t>
            </a:r>
            <a:r>
              <a:rPr lang="de-DE" sz="1600" dirty="0" err="1">
                <a:solidFill>
                  <a:srgbClr val="025249"/>
                </a:solidFill>
                <a:latin typeface="Source Code Pro" charset="0"/>
                <a:ea typeface="Source Code Pro" charset="0"/>
              </a:rPr>
              <a:t>name</a:t>
            </a:r>
            <a:r>
              <a:rPr lang="de-DE" sz="1600" dirty="0">
                <a:solidFill>
                  <a:srgbClr val="025249"/>
                </a:solidFill>
                <a:latin typeface="Source Code Pro" charset="0"/>
                <a:ea typeface="Source Code Pro" charset="0"/>
              </a:rPr>
              <a:t>}  ... /&gt;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025249"/>
                </a:solidFill>
                <a:latin typeface="Source Code Pro" charset="0"/>
                <a:ea typeface="Source Code Pro" charset="0"/>
              </a:rPr>
              <a:t>    &lt;</a:t>
            </a:r>
            <a:r>
              <a:rPr lang="de-DE" sz="1600" dirty="0" err="1">
                <a:solidFill>
                  <a:srgbClr val="025249"/>
                </a:solidFill>
                <a:latin typeface="Source Code Pro" charset="0"/>
                <a:ea typeface="Source Code Pro" charset="0"/>
              </a:rPr>
              <a:t>button</a:t>
            </a:r>
            <a:r>
              <a:rPr lang="de-DE" sz="1600" dirty="0">
                <a:solidFill>
                  <a:srgbClr val="025249"/>
                </a:solidFill>
                <a:latin typeface="Source Code Pro" charset="0"/>
                <a:ea typeface="Source Code Pro" charset="0"/>
              </a:rPr>
              <a:t> </a:t>
            </a:r>
            <a:r>
              <a:rPr lang="de-DE" sz="1600" dirty="0" err="1">
                <a:solidFill>
                  <a:srgbClr val="025249"/>
                </a:solidFill>
                <a:latin typeface="Source Code Pro" charset="0"/>
                <a:ea typeface="Source Code Pro" charset="0"/>
              </a:rPr>
              <a:t>onClick</a:t>
            </a:r>
            <a:r>
              <a:rPr lang="de-DE" sz="1600" dirty="0">
                <a:solidFill>
                  <a:srgbClr val="025249"/>
                </a:solidFill>
                <a:latin typeface="Source Code Pro" charset="0"/>
                <a:ea typeface="Source Code Pro" charset="0"/>
              </a:rPr>
              <a:t>={() =&gt; </a:t>
            </a:r>
            <a:r>
              <a:rPr lang="de-DE" sz="1600" b="1" dirty="0" err="1">
                <a:solidFill>
                  <a:srgbClr val="FB8E20"/>
                </a:solidFill>
                <a:latin typeface="Source Code Pro" charset="0"/>
                <a:ea typeface="Source Code Pro" charset="0"/>
              </a:rPr>
              <a:t>onSave</a:t>
            </a:r>
            <a:r>
              <a:rPr lang="de-DE" sz="1600" dirty="0">
                <a:solidFill>
                  <a:srgbClr val="025249"/>
                </a:solidFill>
                <a:latin typeface="Source Code Pro" charset="0"/>
                <a:ea typeface="Source Code Pro" charset="0"/>
              </a:rPr>
              <a:t>(</a:t>
            </a:r>
            <a:r>
              <a:rPr lang="de-DE" sz="1600" dirty="0" err="1">
                <a:solidFill>
                  <a:srgbClr val="025249"/>
                </a:solidFill>
                <a:latin typeface="Source Code Pro" charset="0"/>
                <a:ea typeface="Source Code Pro" charset="0"/>
              </a:rPr>
              <a:t>phrase</a:t>
            </a:r>
            <a:r>
              <a:rPr lang="de-DE" sz="1600" dirty="0">
                <a:solidFill>
                  <a:srgbClr val="025249"/>
                </a:solidFill>
                <a:latin typeface="Source Code Pro" charset="0"/>
                <a:ea typeface="Source Code Pro" charset="0"/>
              </a:rPr>
              <a:t>, </a:t>
            </a:r>
            <a:r>
              <a:rPr lang="de-DE" sz="1600" dirty="0" err="1">
                <a:solidFill>
                  <a:srgbClr val="025249"/>
                </a:solidFill>
                <a:latin typeface="Source Code Pro" charset="0"/>
                <a:ea typeface="Source Code Pro" charset="0"/>
              </a:rPr>
              <a:t>name</a:t>
            </a:r>
            <a:r>
              <a:rPr lang="de-DE" sz="1600" dirty="0">
                <a:solidFill>
                  <a:srgbClr val="025249"/>
                </a:solidFill>
                <a:latin typeface="Source Code Pro" charset="0"/>
                <a:ea typeface="Source Code Pro" charset="0"/>
              </a:rPr>
              <a:t>})&gt;Save&lt;/</a:t>
            </a:r>
            <a:r>
              <a:rPr lang="de-DE" sz="1600" dirty="0" err="1">
                <a:solidFill>
                  <a:srgbClr val="025249"/>
                </a:solidFill>
                <a:latin typeface="Source Code Pro" charset="0"/>
                <a:ea typeface="Source Code Pro" charset="0"/>
              </a:rPr>
              <a:t>button</a:t>
            </a:r>
            <a:r>
              <a:rPr lang="de-DE" sz="1600" dirty="0">
                <a:solidFill>
                  <a:srgbClr val="025249"/>
                </a:solidFill>
                <a:latin typeface="Source Code Pro" charset="0"/>
                <a:ea typeface="Source Code Pro" charset="0"/>
              </a:rPr>
              <a:t>&gt;</a:t>
            </a:r>
            <a:endParaRPr lang="en-US" sz="1600" dirty="0">
              <a:solidFill>
                <a:srgbClr val="025249"/>
              </a:solidFill>
              <a:latin typeface="Source Code Pro" charset="0"/>
              <a:ea typeface="Source Code Pro" charset="0"/>
            </a:endParaRPr>
          </a:p>
          <a:p>
            <a:pPr>
              <a:lnSpc>
                <a:spcPct val="120000"/>
              </a:lnSpc>
            </a:pPr>
            <a:r>
              <a:rPr lang="en-US" sz="1600" dirty="0">
                <a:solidFill>
                  <a:srgbClr val="025249"/>
                </a:solidFill>
                <a:latin typeface="Source Code Pro" charset="0"/>
                <a:ea typeface="Source Code Pro" charset="0"/>
              </a:rPr>
              <a:t>  &lt;/div&gt;</a:t>
            </a:r>
          </a:p>
          <a:p>
            <a:pPr>
              <a:lnSpc>
                <a:spcPct val="120000"/>
              </a:lnSpc>
            </a:pPr>
            <a:r>
              <a:rPr lang="en-US" sz="1600" dirty="0">
                <a:solidFill>
                  <a:srgbClr val="025249"/>
                </a:solidFill>
                <a:latin typeface="Source Code Pro" charset="0"/>
                <a:ea typeface="Source Code Pro" charset="0"/>
              </a:rPr>
              <a:t>}</a:t>
            </a:r>
          </a:p>
          <a:p>
            <a:pPr>
              <a:lnSpc>
                <a:spcPct val="120000"/>
              </a:lnSpc>
            </a:pPr>
            <a:endParaRPr lang="en-US" sz="1600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r>
              <a:rPr lang="en-US" sz="16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function </a:t>
            </a:r>
            <a:r>
              <a:rPr lang="en-US" sz="16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GreetingController</a:t>
            </a:r>
            <a:r>
              <a:rPr lang="en-US" sz="16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() {</a:t>
            </a:r>
          </a:p>
          <a:p>
            <a:pPr>
              <a:lnSpc>
                <a:spcPct val="120000"/>
              </a:lnSpc>
            </a:pPr>
            <a:r>
              <a:rPr lang="en-US" sz="16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function </a:t>
            </a:r>
            <a:r>
              <a:rPr lang="en-US" sz="16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onNewGreeting</a:t>
            </a:r>
            <a:r>
              <a:rPr lang="en-US" sz="16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</a:t>
            </a:r>
            <a:r>
              <a:rPr lang="en-US" sz="1600" dirty="0">
                <a:solidFill>
                  <a:srgbClr val="1778B8"/>
                </a:solidFill>
                <a:latin typeface="Source Code Pro" charset="0"/>
                <a:ea typeface="Source Code Pro" charset="0"/>
              </a:rPr>
              <a:t>phrase</a:t>
            </a:r>
            <a:r>
              <a:rPr lang="en-US" sz="16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, </a:t>
            </a:r>
            <a:r>
              <a:rPr lang="en-US" sz="1600" dirty="0">
                <a:solidFill>
                  <a:srgbClr val="9E60B8"/>
                </a:solidFill>
                <a:latin typeface="Source Code Pro" charset="0"/>
                <a:ea typeface="Source Code Pro" charset="0"/>
              </a:rPr>
              <a:t>name</a:t>
            </a:r>
            <a:r>
              <a:rPr lang="en-US" sz="16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) {</a:t>
            </a:r>
          </a:p>
          <a:p>
            <a:pPr>
              <a:lnSpc>
                <a:spcPct val="120000"/>
              </a:lnSpc>
            </a:pPr>
            <a:r>
              <a:rPr lang="en-US" sz="16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// ...</a:t>
            </a:r>
          </a:p>
          <a:p>
            <a:pPr>
              <a:lnSpc>
                <a:spcPct val="120000"/>
              </a:lnSpc>
            </a:pPr>
            <a:r>
              <a:rPr lang="en-US" sz="16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}</a:t>
            </a:r>
          </a:p>
          <a:p>
            <a:pPr>
              <a:lnSpc>
                <a:spcPct val="120000"/>
              </a:lnSpc>
            </a:pPr>
            <a:endParaRPr lang="en-US" sz="1600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r>
              <a:rPr lang="en-US" sz="16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return ... &lt;</a:t>
            </a:r>
            <a:r>
              <a:rPr lang="en-US" sz="1600" b="1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GreetingDetail</a:t>
            </a:r>
            <a:r>
              <a:rPr lang="en-US" sz="16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en-US" sz="1600" b="1" dirty="0" err="1">
                <a:solidFill>
                  <a:srgbClr val="FB8E20"/>
                </a:solidFill>
                <a:latin typeface="Source Code Pro" charset="0"/>
                <a:ea typeface="Source Code Pro" charset="0"/>
                <a:cs typeface="Source Code Pro" charset="0"/>
              </a:rPr>
              <a:t>onSave</a:t>
            </a:r>
            <a:r>
              <a:rPr lang="en-US" sz="16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={</a:t>
            </a:r>
            <a:r>
              <a:rPr lang="en-US" sz="16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onNewGreeting</a:t>
            </a:r>
            <a:r>
              <a:rPr lang="en-US" sz="16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 /&gt; ...</a:t>
            </a:r>
          </a:p>
          <a:p>
            <a:pPr>
              <a:lnSpc>
                <a:spcPct val="120000"/>
              </a:lnSpc>
            </a:pPr>
            <a:r>
              <a:rPr lang="en-US" sz="16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8850192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Beispiel: Routing und </a:t>
            </a:r>
            <a:r>
              <a:rPr lang="de-DE" dirty="0" err="1"/>
              <a:t>Deep</a:t>
            </a:r>
            <a:r>
              <a:rPr lang="de-DE" dirty="0"/>
              <a:t> Links</a:t>
            </a:r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5100DDF2-79CB-584F-A8A1-F6AD849BBB7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React hat keinen eigenen Router</a:t>
            </a:r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De-facto-Standard: React Router</a:t>
            </a:r>
          </a:p>
        </p:txBody>
      </p:sp>
      <p:sp>
        <p:nvSpPr>
          <p:cNvPr id="5" name="Textfeld 4"/>
          <p:cNvSpPr txBox="1"/>
          <p:nvPr/>
        </p:nvSpPr>
        <p:spPr>
          <a:xfrm>
            <a:off x="339859" y="1477104"/>
            <a:ext cx="9362941" cy="511402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endParaRPr lang="de-DE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endParaRPr lang="de-DE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import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GreetingMaster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from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"./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GreetingMaster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";</a:t>
            </a:r>
          </a:p>
          <a:p>
            <a:pPr>
              <a:lnSpc>
                <a:spcPct val="120000"/>
              </a:lnSpc>
            </a:pP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import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GreetingDisplay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from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"./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GreetingDisplay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";</a:t>
            </a:r>
          </a:p>
          <a:p>
            <a:pPr>
              <a:lnSpc>
                <a:spcPct val="120000"/>
              </a:lnSpc>
            </a:pP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import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NotFound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from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"./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NotFound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";</a:t>
            </a:r>
          </a:p>
          <a:p>
            <a:pPr>
              <a:lnSpc>
                <a:spcPct val="120000"/>
              </a:lnSpc>
            </a:pP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import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{</a:t>
            </a:r>
            <a:r>
              <a:rPr lang="de-DE" sz="1463" b="1" dirty="0">
                <a:solidFill>
                  <a:srgbClr val="EF7D1D"/>
                </a:solidFill>
                <a:latin typeface="Source Code Pro" charset="0"/>
                <a:ea typeface="Source Code Pro" charset="0"/>
              </a:rPr>
              <a:t>Route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, </a:t>
            </a:r>
            <a:r>
              <a:rPr lang="de-DE" sz="1463" b="1" dirty="0">
                <a:solidFill>
                  <a:srgbClr val="EF7D1D"/>
                </a:solidFill>
                <a:latin typeface="Source Code Pro" charset="0"/>
                <a:ea typeface="Source Code Pro" charset="0"/>
              </a:rPr>
              <a:t>Switch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 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from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"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react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-router-dom";</a:t>
            </a:r>
          </a:p>
          <a:p>
            <a:pPr>
              <a:lnSpc>
                <a:spcPct val="120000"/>
              </a:lnSpc>
            </a:pPr>
            <a:endParaRPr lang="de-DE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function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App() {</a:t>
            </a:r>
          </a:p>
          <a:p>
            <a:pPr>
              <a:lnSpc>
                <a:spcPct val="120000"/>
              </a:lnSpc>
            </a:pP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return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(</a:t>
            </a:r>
          </a:p>
          <a:p>
            <a:pPr>
              <a:lnSpc>
                <a:spcPct val="120000"/>
              </a:lnSpc>
            </a:pP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&lt;div&gt;</a:t>
            </a:r>
          </a:p>
          <a:p>
            <a:pPr>
              <a:lnSpc>
                <a:spcPct val="120000"/>
              </a:lnSpc>
            </a:pP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&lt;h1&gt;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Greetings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&lt;/h1&gt;</a:t>
            </a:r>
          </a:p>
          <a:p>
            <a:pPr>
              <a:lnSpc>
                <a:spcPct val="120000"/>
              </a:lnSpc>
            </a:pP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&lt;</a:t>
            </a:r>
            <a:r>
              <a:rPr lang="de-DE" sz="1463" b="1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Switch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&gt;</a:t>
            </a:r>
          </a:p>
          <a:p>
            <a:pPr>
              <a:lnSpc>
                <a:spcPct val="120000"/>
              </a:lnSpc>
            </a:pP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  &lt;</a:t>
            </a:r>
            <a:r>
              <a:rPr lang="de-DE" sz="1463" b="1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Route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463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path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="/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greet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/: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greetingId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"&gt;&lt;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GreetingDisplayPage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/&gt;&lt;/Route&gt; </a:t>
            </a:r>
          </a:p>
          <a:p>
            <a:pPr>
              <a:lnSpc>
                <a:spcPct val="120000"/>
              </a:lnSpc>
            </a:pP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  &lt;</a:t>
            </a:r>
            <a:r>
              <a:rPr lang="de-DE" sz="1463" b="1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Route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463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exact</a:t>
            </a:r>
            <a:r>
              <a:rPr lang="de-DE" sz="1463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463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path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="/"&gt;           &lt;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GreetingMaster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/&gt;    &lt;/Route&gt;</a:t>
            </a:r>
          </a:p>
          <a:p>
            <a:pPr>
              <a:lnSpc>
                <a:spcPct val="120000"/>
              </a:lnSpc>
            </a:pP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  &lt;</a:t>
            </a:r>
            <a:r>
              <a:rPr lang="de-DE" sz="1463" b="1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Route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&gt;                          &lt;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NotFound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/&gt;          &lt;/Route&gt;</a:t>
            </a:r>
          </a:p>
          <a:p>
            <a:pPr>
              <a:lnSpc>
                <a:spcPct val="120000"/>
              </a:lnSpc>
            </a:pP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&lt;/</a:t>
            </a:r>
            <a:r>
              <a:rPr lang="de-DE" sz="1463" b="1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Switch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&gt;       </a:t>
            </a:r>
          </a:p>
          <a:p>
            <a:pPr>
              <a:lnSpc>
                <a:spcPct val="120000"/>
              </a:lnSpc>
            </a:pP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&lt;/div&gt;</a:t>
            </a:r>
          </a:p>
          <a:p>
            <a:pPr>
              <a:lnSpc>
                <a:spcPct val="120000"/>
              </a:lnSpc>
            </a:pP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);</a:t>
            </a:r>
          </a:p>
          <a:p>
            <a:pPr>
              <a:lnSpc>
                <a:spcPct val="120000"/>
              </a:lnSpc>
            </a:pP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</a:t>
            </a:r>
            <a:endParaRPr lang="en-US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5540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Beispiel: Testen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7582532" cy="11748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Testen einer Komponente</a:t>
            </a:r>
          </a:p>
          <a:p>
            <a:pPr>
              <a:lnSpc>
                <a:spcPct val="120000"/>
              </a:lnSpc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Testen ohne Browser möglich,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headless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im CI-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Build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5F13C594-64A4-EB4F-9D2E-C319533B85B5}"/>
              </a:ext>
            </a:extLst>
          </p:cNvPr>
          <p:cNvSpPr/>
          <p:nvPr/>
        </p:nvSpPr>
        <p:spPr>
          <a:xfrm>
            <a:off x="647068" y="1905425"/>
            <a:ext cx="8730197" cy="46166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React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from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";</a:t>
            </a:r>
          </a:p>
          <a:p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render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fireEvent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from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"@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testing-library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/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";</a:t>
            </a:r>
          </a:p>
          <a:p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FB8E20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GreetingDetails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from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"./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GreetingDetails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";</a:t>
            </a:r>
          </a:p>
          <a:p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b="1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test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should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behave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fine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", () =&gt; {</a:t>
            </a:r>
          </a:p>
          <a:p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// Mock für Event-Handler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onSaveHandler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jest.fn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// Komponente Rendern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getByText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container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 = </a:t>
            </a:r>
            <a:r>
              <a:rPr lang="de-DE" sz="1400" b="1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render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sz="1400" b="1" dirty="0" err="1">
                <a:solidFill>
                  <a:srgbClr val="FB8E20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GreetingDetails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initialPhrase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="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Hello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initialGreeting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="React"     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         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onSave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onSaveHandler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/&gt;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);</a:t>
            </a:r>
          </a:p>
          <a:p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// Ereignis simulieren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b="1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fireEvent.click</a:t>
            </a:r>
            <a:r>
              <a:rPr lang="de-DE" sz="1400" b="1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b="1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getByText</a:t>
            </a:r>
            <a:r>
              <a:rPr lang="de-DE" sz="1400" b="1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("Save"));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// Ergebnis überprüfen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b="1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expect</a:t>
            </a:r>
            <a:r>
              <a:rPr lang="de-DE" sz="1400" b="1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b="1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onSaveHandler</a:t>
            </a:r>
            <a:r>
              <a:rPr lang="de-DE" sz="1400" b="1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).</a:t>
            </a:r>
            <a:r>
              <a:rPr lang="de-DE" sz="1400" b="1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toHaveBeenCalledWith</a:t>
            </a:r>
            <a:r>
              <a:rPr lang="de-DE" sz="1400" b="1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b="1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Hello</a:t>
            </a:r>
            <a:r>
              <a:rPr lang="de-DE" sz="1400" b="1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", "React");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14339166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Komponentenhierarchien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175490" y="4978574"/>
            <a:ext cx="993247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Probleme: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Wohin mit gemeinsamen Zustand? (</a:t>
            </a:r>
            <a:r>
              <a:rPr lang="de-DE" sz="2000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Greetings</a:t>
            </a:r>
            <a:r>
              <a:rPr lang="de-DE" sz="2000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in 3 Komponenten!)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Verteilter Zustand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vs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"Gott-Komponenten" 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Kopplung UI und Fach-Logik</a:t>
            </a:r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2153" y="1017733"/>
            <a:ext cx="7561695" cy="3733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3475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Externes </a:t>
            </a:r>
            <a:r>
              <a:rPr lang="de-DE" dirty="0" err="1"/>
              <a:t>StateManagement</a:t>
            </a:r>
            <a:endParaRPr lang="de-DE" dirty="0"/>
          </a:p>
        </p:txBody>
      </p:sp>
      <p:sp>
        <p:nvSpPr>
          <p:cNvPr id="25" name="Titel 3"/>
          <p:cNvSpPr txBox="1">
            <a:spLocks/>
          </p:cNvSpPr>
          <p:nvPr/>
        </p:nvSpPr>
        <p:spPr>
          <a:xfrm>
            <a:off x="0" y="4676858"/>
            <a:ext cx="9906000" cy="790223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sz="11500" dirty="0" err="1"/>
              <a:t>Redux</a:t>
            </a:r>
            <a:endParaRPr lang="de-DE" sz="8000" dirty="0"/>
          </a:p>
        </p:txBody>
      </p:sp>
    </p:spTree>
    <p:extLst>
      <p:ext uri="{BB962C8B-B14F-4D97-AF65-F5344CB8AC3E}">
        <p14:creationId xmlns:p14="http://schemas.microsoft.com/office/powerpoint/2010/main" val="395444292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Externes State Management</a:t>
            </a:r>
          </a:p>
        </p:txBody>
      </p:sp>
      <p:sp>
        <p:nvSpPr>
          <p:cNvPr id="13" name="Rechteck 12"/>
          <p:cNvSpPr/>
          <p:nvPr/>
        </p:nvSpPr>
        <p:spPr>
          <a:xfrm>
            <a:off x="277091" y="932092"/>
            <a:ext cx="9905999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Beispiel: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Redux</a:t>
            </a:r>
            <a:endParaRPr lang="de-DE" sz="20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Extern: Zustand wandert aus den UI Komponenten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Zentral: Zustand wandert in einen Store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Architektur Pattern und Implementierung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-unabhängig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Bindings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u.a. auch für Angular und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Vue</a:t>
            </a:r>
            <a:endParaRPr lang="de-DE" sz="2000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66010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REACT RENDER ZYKLUS</a:t>
            </a:r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2303" y="1285752"/>
            <a:ext cx="7701395" cy="5273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37094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Redux</a:t>
            </a:r>
            <a:r>
              <a:rPr lang="de-DE" dirty="0"/>
              <a:t>-basierte </a:t>
            </a:r>
            <a:r>
              <a:rPr lang="de-DE" dirty="0" err="1"/>
              <a:t>React</a:t>
            </a:r>
            <a:r>
              <a:rPr lang="de-DE" dirty="0"/>
              <a:t>-Anwendung</a:t>
            </a:r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163" y="1146220"/>
            <a:ext cx="9307143" cy="5389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748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5174AA-8740-054C-A207-36290DDCA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React </a:t>
            </a:r>
            <a:r>
              <a:rPr lang="de-DE"/>
              <a:t>- Stabilität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ECC31ADB-488E-F14A-A120-332729FAD4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5094" y="1130808"/>
            <a:ext cx="659130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2853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Redux</a:t>
            </a:r>
            <a:r>
              <a:rPr lang="de-DE" dirty="0"/>
              <a:t> Architektur</a:t>
            </a:r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042" y="929066"/>
            <a:ext cx="9294264" cy="5770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70479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Beispiel: </a:t>
            </a:r>
            <a:r>
              <a:rPr lang="de-DE" dirty="0" err="1"/>
              <a:t>Redux</a:t>
            </a:r>
            <a:endParaRPr lang="de-DE" dirty="0"/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5100DDF2-79CB-584F-A8A1-F6AD849BBB7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Zugriff auf globalen Zustand mit </a:t>
            </a:r>
            <a:r>
              <a:rPr lang="de-DE" dirty="0" err="1"/>
              <a:t>useSelector</a:t>
            </a:r>
            <a:r>
              <a:rPr lang="de-DE" dirty="0"/>
              <a:t>-Hook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339859" y="1477104"/>
            <a:ext cx="9362941" cy="241258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endParaRPr lang="de-DE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endParaRPr lang="de-DE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import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{</a:t>
            </a:r>
            <a:r>
              <a:rPr lang="de-DE" sz="1463" b="1" dirty="0" err="1">
                <a:solidFill>
                  <a:srgbClr val="FB8E20"/>
                </a:solidFill>
                <a:latin typeface="Source Code Pro" charset="0"/>
                <a:ea typeface="Source Code Pro" charset="0"/>
                <a:cs typeface="Source Code Pro" charset="0"/>
              </a:rPr>
              <a:t>useSelector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 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from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"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react-redux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";</a:t>
            </a:r>
          </a:p>
          <a:p>
            <a:pPr>
              <a:lnSpc>
                <a:spcPct val="120000"/>
              </a:lnSpc>
            </a:pPr>
            <a:endParaRPr lang="de-DE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function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GreetingController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() {</a:t>
            </a:r>
          </a:p>
          <a:p>
            <a:pPr>
              <a:lnSpc>
                <a:spcPct val="120000"/>
              </a:lnSpc>
            </a:pP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const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463" b="1" dirty="0" err="1">
                <a:solidFill>
                  <a:srgbClr val="1778B8"/>
                </a:solidFill>
                <a:latin typeface="Source Code Pro" charset="0"/>
                <a:ea typeface="Source Code Pro" charset="0"/>
              </a:rPr>
              <a:t>greetings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= </a:t>
            </a:r>
            <a:r>
              <a:rPr lang="de-DE" sz="1463" b="1" dirty="0" err="1">
                <a:solidFill>
                  <a:srgbClr val="FB8E20"/>
                </a:solidFill>
                <a:latin typeface="Source Code Pro" charset="0"/>
                <a:ea typeface="Source Code Pro" charset="0"/>
              </a:rPr>
              <a:t>useSelector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state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=&gt; 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state.</a:t>
            </a:r>
            <a:r>
              <a:rPr lang="de-DE" sz="1463" b="1" dirty="0" err="1">
                <a:solidFill>
                  <a:srgbClr val="1778B8"/>
                </a:solidFill>
                <a:latin typeface="Source Code Pro" charset="0"/>
                <a:ea typeface="Source Code Pro" charset="0"/>
                <a:cs typeface="Source Code Pro" charset="0"/>
              </a:rPr>
              <a:t>greetings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);</a:t>
            </a:r>
          </a:p>
          <a:p>
            <a:pPr>
              <a:lnSpc>
                <a:spcPct val="120000"/>
              </a:lnSpc>
            </a:pPr>
            <a:endParaRPr lang="de-DE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return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&lt;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GreetingMaster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greetings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={</a:t>
            </a:r>
            <a:r>
              <a:rPr lang="de-DE" sz="1463" b="1" dirty="0" err="1">
                <a:solidFill>
                  <a:srgbClr val="1778B8"/>
                </a:solidFill>
                <a:latin typeface="Source Code Pro" charset="0"/>
                <a:ea typeface="Source Code Pro" charset="0"/>
              </a:rPr>
              <a:t>greetings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 /&gt;</a:t>
            </a:r>
          </a:p>
          <a:p>
            <a:pPr>
              <a:lnSpc>
                <a:spcPct val="120000"/>
              </a:lnSpc>
            </a:pP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</a:t>
            </a:r>
            <a:endParaRPr lang="en-US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775843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Beispiel: </a:t>
            </a:r>
            <a:r>
              <a:rPr lang="de-DE" dirty="0" err="1"/>
              <a:t>Redux</a:t>
            </a:r>
            <a:endParaRPr lang="de-DE" dirty="0"/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5100DDF2-79CB-584F-A8A1-F6AD849BBB7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Auslösen von Actions mit </a:t>
            </a:r>
            <a:r>
              <a:rPr lang="de-DE" dirty="0" err="1"/>
              <a:t>useDispatch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339859" y="1477104"/>
            <a:ext cx="9362941" cy="349313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endParaRPr lang="de-DE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import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{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</a:rPr>
              <a:t>useSelector</a:t>
            </a:r>
            <a:r>
              <a:rPr lang="de-DE" sz="1463" b="1" dirty="0">
                <a:solidFill>
                  <a:srgbClr val="FB8E20"/>
                </a:solidFill>
                <a:latin typeface="Source Code Pro" charset="0"/>
                <a:ea typeface="Source Code Pro" charset="0"/>
                <a:cs typeface="Source Code Pro" charset="0"/>
              </a:rPr>
              <a:t>, </a:t>
            </a:r>
            <a:r>
              <a:rPr lang="de-DE" sz="1463" b="1" dirty="0" err="1">
                <a:solidFill>
                  <a:srgbClr val="FB8E20"/>
                </a:solidFill>
                <a:latin typeface="Source Code Pro" charset="0"/>
                <a:ea typeface="Source Code Pro" charset="0"/>
                <a:cs typeface="Source Code Pro" charset="0"/>
              </a:rPr>
              <a:t>useDispatch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 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from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"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react-redux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";</a:t>
            </a:r>
          </a:p>
          <a:p>
            <a:pPr>
              <a:lnSpc>
                <a:spcPct val="120000"/>
              </a:lnSpc>
            </a:pPr>
            <a:endParaRPr lang="de-DE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function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GreetingController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() {</a:t>
            </a:r>
          </a:p>
          <a:p>
            <a:pPr>
              <a:lnSpc>
                <a:spcPct val="120000"/>
              </a:lnSpc>
            </a:pP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const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</a:rPr>
              <a:t>greetings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</a:rPr>
              <a:t> = 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</a:rPr>
              <a:t>useSelector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</a:rPr>
              <a:t>(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</a:rPr>
              <a:t>state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</a:rPr>
              <a:t> =&gt; 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</a:rPr>
              <a:t>state.greetings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</a:rPr>
              <a:t>);</a:t>
            </a:r>
          </a:p>
          <a:p>
            <a:pPr>
              <a:lnSpc>
                <a:spcPct val="120000"/>
              </a:lnSpc>
            </a:pP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const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463" b="1" dirty="0" err="1">
                <a:solidFill>
                  <a:srgbClr val="1778B8"/>
                </a:solidFill>
                <a:latin typeface="Source Code Pro" charset="0"/>
                <a:ea typeface="Source Code Pro" charset="0"/>
              </a:rPr>
              <a:t>dispatch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= </a:t>
            </a:r>
            <a:r>
              <a:rPr lang="de-DE" sz="1463" b="1" dirty="0" err="1">
                <a:solidFill>
                  <a:srgbClr val="FB8E20"/>
                </a:solidFill>
                <a:latin typeface="Source Code Pro" charset="0"/>
                <a:ea typeface="Source Code Pro" charset="0"/>
              </a:rPr>
              <a:t>useDispatch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();</a:t>
            </a:r>
          </a:p>
          <a:p>
            <a:pPr>
              <a:lnSpc>
                <a:spcPct val="120000"/>
              </a:lnSpc>
            </a:pPr>
            <a:endParaRPr lang="de-DE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React.useEffect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 () =&gt; </a:t>
            </a:r>
            <a:r>
              <a:rPr lang="de-DE" sz="1463" b="1" dirty="0" err="1">
                <a:solidFill>
                  <a:srgbClr val="1778B8"/>
                </a:solidFill>
                <a:latin typeface="Source Code Pro" charset="0"/>
                <a:ea typeface="Source Code Pro" charset="0"/>
              </a:rPr>
              <a:t>dispatch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loadGreetings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()), []);</a:t>
            </a:r>
          </a:p>
          <a:p>
            <a:pPr>
              <a:lnSpc>
                <a:spcPct val="120000"/>
              </a:lnSpc>
            </a:pPr>
            <a:endParaRPr lang="de-DE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return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&lt;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</a:rPr>
              <a:t>GreetingMaster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</a:rPr>
              <a:t> 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</a:rPr>
              <a:t>greetings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</a:rPr>
              <a:t>={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</a:rPr>
              <a:t>greetings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</a:rPr>
              <a:t>} /&gt;</a:t>
            </a:r>
          </a:p>
          <a:p>
            <a:pPr>
              <a:lnSpc>
                <a:spcPct val="120000"/>
              </a:lnSpc>
            </a:pP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</a:t>
            </a:r>
          </a:p>
          <a:p>
            <a:pPr>
              <a:lnSpc>
                <a:spcPct val="120000"/>
              </a:lnSpc>
            </a:pPr>
            <a:endParaRPr lang="de-DE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endParaRPr lang="en-US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033088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Beispiel: </a:t>
            </a:r>
            <a:r>
              <a:rPr lang="de-DE" dirty="0" err="1"/>
              <a:t>Redux</a:t>
            </a:r>
            <a:endParaRPr lang="de-DE" dirty="0"/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5100DDF2-79CB-584F-A8A1-F6AD849BBB7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Auslösen von Actions mit </a:t>
            </a:r>
            <a:r>
              <a:rPr lang="de-DE" dirty="0" err="1"/>
              <a:t>useDispatch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339859" y="1477104"/>
            <a:ext cx="9362941" cy="51139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endParaRPr lang="de-DE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import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{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</a:rPr>
              <a:t>useSelector</a:t>
            </a:r>
            <a:r>
              <a:rPr lang="de-DE" sz="1463" b="1" dirty="0">
                <a:solidFill>
                  <a:srgbClr val="FB8E20"/>
                </a:solidFill>
                <a:latin typeface="Source Code Pro" charset="0"/>
                <a:ea typeface="Source Code Pro" charset="0"/>
                <a:cs typeface="Source Code Pro" charset="0"/>
              </a:rPr>
              <a:t>, </a:t>
            </a:r>
            <a:r>
              <a:rPr lang="de-DE" sz="1463" b="1" dirty="0" err="1">
                <a:solidFill>
                  <a:srgbClr val="FB8E20"/>
                </a:solidFill>
                <a:latin typeface="Source Code Pro" charset="0"/>
                <a:ea typeface="Source Code Pro" charset="0"/>
                <a:cs typeface="Source Code Pro" charset="0"/>
              </a:rPr>
              <a:t>useDispatch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 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from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"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react-redux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";</a:t>
            </a:r>
          </a:p>
          <a:p>
            <a:pPr>
              <a:lnSpc>
                <a:spcPct val="120000"/>
              </a:lnSpc>
            </a:pPr>
            <a:endParaRPr lang="de-DE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function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GreetingController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() {</a:t>
            </a:r>
          </a:p>
          <a:p>
            <a:pPr>
              <a:lnSpc>
                <a:spcPct val="120000"/>
              </a:lnSpc>
            </a:pP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const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</a:rPr>
              <a:t>greetings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</a:rPr>
              <a:t> = 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</a:rPr>
              <a:t>useSelector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</a:rPr>
              <a:t>(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</a:rPr>
              <a:t>state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</a:rPr>
              <a:t> =&gt; 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</a:rPr>
              <a:t>state.greetings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</a:rPr>
              <a:t>);</a:t>
            </a:r>
          </a:p>
          <a:p>
            <a:pPr>
              <a:lnSpc>
                <a:spcPct val="120000"/>
              </a:lnSpc>
            </a:pP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const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463" b="1" dirty="0" err="1">
                <a:solidFill>
                  <a:srgbClr val="1778B8"/>
                </a:solidFill>
                <a:latin typeface="Source Code Pro" charset="0"/>
                <a:ea typeface="Source Code Pro" charset="0"/>
              </a:rPr>
              <a:t>dispatch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= </a:t>
            </a:r>
            <a:r>
              <a:rPr lang="de-DE" sz="1463" b="1" dirty="0" err="1">
                <a:solidFill>
                  <a:srgbClr val="FB8E20"/>
                </a:solidFill>
                <a:latin typeface="Source Code Pro" charset="0"/>
                <a:ea typeface="Source Code Pro" charset="0"/>
              </a:rPr>
              <a:t>useDispatch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();</a:t>
            </a:r>
          </a:p>
          <a:p>
            <a:pPr>
              <a:lnSpc>
                <a:spcPct val="120000"/>
              </a:lnSpc>
            </a:pPr>
            <a:endParaRPr lang="de-DE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React.useEffect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 () =&gt; </a:t>
            </a:r>
            <a:r>
              <a:rPr lang="de-DE" sz="1463" b="1" dirty="0" err="1">
                <a:solidFill>
                  <a:srgbClr val="1778B8"/>
                </a:solidFill>
                <a:latin typeface="Source Code Pro" charset="0"/>
                <a:ea typeface="Source Code Pro" charset="0"/>
              </a:rPr>
              <a:t>dispatch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loadGreetings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()), []);</a:t>
            </a:r>
          </a:p>
          <a:p>
            <a:pPr>
              <a:lnSpc>
                <a:spcPct val="120000"/>
              </a:lnSpc>
            </a:pPr>
            <a:endParaRPr lang="de-DE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return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&lt;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</a:rPr>
              <a:t>GreetingMaster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</a:rPr>
              <a:t> 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</a:rPr>
              <a:t>greetings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</a:rPr>
              <a:t>={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</a:rPr>
              <a:t>greetings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</a:rPr>
              <a:t>} /&gt;</a:t>
            </a:r>
          </a:p>
          <a:p>
            <a:pPr>
              <a:lnSpc>
                <a:spcPct val="120000"/>
              </a:lnSpc>
            </a:pP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</a:t>
            </a:r>
          </a:p>
          <a:p>
            <a:pPr>
              <a:lnSpc>
                <a:spcPct val="120000"/>
              </a:lnSpc>
            </a:pPr>
            <a:endParaRPr lang="de-DE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// "Action 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Creator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" (mit 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Thunk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Middleware)</a:t>
            </a:r>
          </a:p>
          <a:p>
            <a:pPr>
              <a:lnSpc>
                <a:spcPct val="120000"/>
              </a:lnSpc>
            </a:pP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function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463" b="1" dirty="0" err="1">
                <a:solidFill>
                  <a:srgbClr val="1778B8"/>
                </a:solidFill>
                <a:latin typeface="Source Code Pro" charset="0"/>
                <a:ea typeface="Source Code Pro" charset="0"/>
                <a:cs typeface="Source Code Pro" charset="0"/>
              </a:rPr>
              <a:t>loadGreetings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() {</a:t>
            </a:r>
          </a:p>
          <a:p>
            <a:pPr>
              <a:lnSpc>
                <a:spcPct val="120000"/>
              </a:lnSpc>
            </a:pP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return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dispatch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=&gt; 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fetch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(...).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then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greetings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=&gt; 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dispatch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({</a:t>
            </a:r>
          </a:p>
          <a:p>
            <a:pPr>
              <a:lnSpc>
                <a:spcPct val="120000"/>
              </a:lnSpc>
            </a:pP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   </a:t>
            </a:r>
            <a:r>
              <a:rPr lang="de-DE" sz="1463" b="1" dirty="0">
                <a:solidFill>
                  <a:srgbClr val="B04432"/>
                </a:solidFill>
                <a:latin typeface="Source Code Pro" charset="0"/>
                <a:ea typeface="Source Code Pro" charset="0"/>
                <a:cs typeface="Source Code Pro" charset="0"/>
              </a:rPr>
              <a:t>type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: "SET_GREETINGS", </a:t>
            </a:r>
            <a:r>
              <a:rPr lang="de-DE" sz="1463" b="1" dirty="0" err="1">
                <a:solidFill>
                  <a:srgbClr val="B04432"/>
                </a:solidFill>
                <a:latin typeface="Source Code Pro" charset="0"/>
                <a:ea typeface="Source Code Pro" charset="0"/>
              </a:rPr>
              <a:t>payload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: 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greetings</a:t>
            </a:r>
            <a:endParaRPr lang="de-DE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})</a:t>
            </a:r>
          </a:p>
          <a:p>
            <a:pPr>
              <a:lnSpc>
                <a:spcPct val="120000"/>
              </a:lnSpc>
            </a:pP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    </a:t>
            </a:r>
          </a:p>
          <a:p>
            <a:pPr>
              <a:lnSpc>
                <a:spcPct val="120000"/>
              </a:lnSpc>
            </a:pPr>
            <a:endParaRPr lang="en-US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616464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Beispiel: </a:t>
            </a:r>
            <a:r>
              <a:rPr lang="de-DE" dirty="0" err="1"/>
              <a:t>Redux</a:t>
            </a:r>
            <a:endParaRPr lang="de-DE" dirty="0"/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5100DDF2-79CB-584F-A8A1-F6AD849BBB7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Reducer</a:t>
            </a:r>
            <a:r>
              <a:rPr lang="de-DE" dirty="0"/>
              <a:t>-Funktion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339859" y="1477104"/>
            <a:ext cx="9362941" cy="29528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endParaRPr lang="de-DE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function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greetingsReducer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greetings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= [], 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action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) {</a:t>
            </a:r>
          </a:p>
          <a:p>
            <a:pPr>
              <a:lnSpc>
                <a:spcPct val="120000"/>
              </a:lnSpc>
            </a:pP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switch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(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action.type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) {</a:t>
            </a:r>
          </a:p>
          <a:p>
            <a:pPr>
              <a:lnSpc>
                <a:spcPct val="120000"/>
              </a:lnSpc>
            </a:pP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case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"SET_GREETINGS":</a:t>
            </a:r>
          </a:p>
          <a:p>
            <a:pPr>
              <a:lnSpc>
                <a:spcPct val="120000"/>
              </a:lnSpc>
            </a:pP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return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action.payload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;</a:t>
            </a:r>
          </a:p>
          <a:p>
            <a:pPr>
              <a:lnSpc>
                <a:spcPct val="120000"/>
              </a:lnSpc>
            </a:pP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case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"CLEAR":</a:t>
            </a:r>
          </a:p>
          <a:p>
            <a:pPr>
              <a:lnSpc>
                <a:spcPct val="120000"/>
              </a:lnSpc>
            </a:pP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return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[];</a:t>
            </a:r>
          </a:p>
          <a:p>
            <a:pPr>
              <a:lnSpc>
                <a:spcPct val="120000"/>
              </a:lnSpc>
            </a:pP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default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:</a:t>
            </a:r>
          </a:p>
          <a:p>
            <a:pPr>
              <a:lnSpc>
                <a:spcPct val="120000"/>
              </a:lnSpc>
            </a:pP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return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greetings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;</a:t>
            </a:r>
          </a:p>
          <a:p>
            <a:pPr>
              <a:lnSpc>
                <a:spcPct val="120000"/>
              </a:lnSpc>
            </a:pP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    </a:t>
            </a:r>
          </a:p>
          <a:p>
            <a:pPr>
              <a:lnSpc>
                <a:spcPct val="120000"/>
              </a:lnSpc>
            </a:pPr>
            <a:endParaRPr lang="en-US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152141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Typsicheres React</a:t>
            </a:r>
          </a:p>
        </p:txBody>
      </p:sp>
      <p:sp>
        <p:nvSpPr>
          <p:cNvPr id="25" name="Titel 3"/>
          <p:cNvSpPr txBox="1">
            <a:spLocks/>
          </p:cNvSpPr>
          <p:nvPr/>
        </p:nvSpPr>
        <p:spPr>
          <a:xfrm>
            <a:off x="0" y="4676858"/>
            <a:ext cx="9906000" cy="790223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sz="11500" dirty="0">
                <a:ea typeface="Montserrat" charset="0"/>
                <a:cs typeface="Montserrat" charset="0"/>
              </a:rPr>
              <a:t>TypeScript</a:t>
            </a:r>
            <a:endParaRPr lang="de-DE" sz="8000" dirty="0"/>
          </a:p>
        </p:txBody>
      </p:sp>
    </p:spTree>
    <p:extLst>
      <p:ext uri="{BB962C8B-B14F-4D97-AF65-F5344CB8AC3E}">
        <p14:creationId xmlns:p14="http://schemas.microsoft.com/office/powerpoint/2010/main" val="117774848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846747" y="3797848"/>
            <a:ext cx="8212505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TypeScript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Typsicheres React</a:t>
            </a:r>
          </a:p>
        </p:txBody>
      </p:sp>
    </p:spTree>
    <p:extLst>
      <p:ext uri="{BB962C8B-B14F-4D97-AF65-F5344CB8AC3E}">
        <p14:creationId xmlns:p14="http://schemas.microsoft.com/office/powerpoint/2010/main" val="29390922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846747" y="3797848"/>
            <a:ext cx="8212505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TypeScript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Typsicheres React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1299034" y="627749"/>
            <a:ext cx="7307933" cy="3077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"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TypeScript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is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probably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the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most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important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language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right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now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(...) 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TypeScript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makes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JavaScript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twice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as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good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,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and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that’s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a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conservative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estimate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(...)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In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terms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of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impact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,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TypeScript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is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the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most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important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thing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right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now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possibly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." 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-- </a:t>
            </a:r>
            <a:r>
              <a:rPr lang="de-DE" sz="2000" dirty="0">
                <a:solidFill>
                  <a:srgbClr val="41719C"/>
                </a:solidFill>
                <a:latin typeface="Source Sans Pro" panose="020B0503030403020204" pitchFamily="34" charset="77"/>
              </a:rPr>
              <a:t>Rod Johnson 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("Erfinder" von Spring), Januar 2018</a:t>
            </a:r>
          </a:p>
          <a:p>
            <a:r>
              <a:rPr lang="de-DE" sz="1400" dirty="0">
                <a:solidFill>
                  <a:srgbClr val="36544F"/>
                </a:solidFill>
                <a:latin typeface="Source Sans Pro" panose="020B0503030403020204" pitchFamily="34" charset="77"/>
              </a:rPr>
              <a:t>(</a:t>
            </a:r>
            <a:r>
              <a:rPr lang="de-DE" sz="1400" dirty="0">
                <a:solidFill>
                  <a:srgbClr val="36544F"/>
                </a:solidFill>
                <a:latin typeface="Source Sans Pro" panose="020B0503030403020204" pitchFamily="34" charset="77"/>
                <a:hlinkClick r:id="rId3"/>
              </a:rPr>
              <a:t>https://thenewstack.io/spring-rod-johnson-enterprise-java/</a:t>
            </a:r>
            <a:r>
              <a:rPr lang="de-DE" sz="1400" dirty="0">
                <a:solidFill>
                  <a:srgbClr val="36544F"/>
                </a:solidFill>
                <a:latin typeface="Source Sans Pro" panose="020B0503030403020204" pitchFamily="34" charset="7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65140271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TypeScript</a:t>
            </a:r>
            <a:r>
              <a:rPr lang="de-DE" dirty="0"/>
              <a:t> auf einen Blick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203200" y="1268793"/>
            <a:ext cx="9499600" cy="6746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TypeScript</a:t>
            </a:r>
            <a:r>
              <a:rPr lang="de-DE" sz="2400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: Obermenge von JavaScript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Jeder  gültige JavaScript Code ist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gülter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TypeScript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Code </a:t>
            </a:r>
            <a:r>
              <a:rPr lang="de-DE" sz="16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(theoretisch...)</a:t>
            </a: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Ergänzt JS um Typ-System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Sichtbarkeiten,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Enums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und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Dekoratoren</a:t>
            </a: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Compiler erzeugt aus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TypeScript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-Code JavaScript (ES3, ES5, ES6)-Code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Entwickelt von Microsoft</a:t>
            </a:r>
          </a:p>
          <a:p>
            <a:pPr marL="742950" lvl="1" indent="-285750">
              <a:lnSpc>
                <a:spcPct val="15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http://www.typescriptlang.org/</a:t>
            </a: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Sehr guter IDE Support</a:t>
            </a:r>
          </a:p>
          <a:p>
            <a:pPr marL="742950" lvl="1" indent="-285750">
              <a:lnSpc>
                <a:spcPct val="15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IntelliJ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IDEA, Visual Studio Code</a:t>
            </a:r>
          </a:p>
          <a:p>
            <a:pPr marL="742950" lvl="1" indent="-28575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400" dirty="0"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400" dirty="0"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492756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TypeScript In React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203200" y="1268793"/>
            <a:ext cx="9499600" cy="26470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Typ-Angaben für typsichere Artefakte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</a:rPr>
              <a:t>State (kann abgeleitet werden)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</a:rPr>
              <a:t>Komponenten Properties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025249"/>
                </a:solidFill>
                <a:latin typeface="Source Sans Pro" charset="0"/>
              </a:rPr>
              <a:t>Redux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</a:rPr>
              <a:t> State und Actions</a:t>
            </a:r>
          </a:p>
          <a:p>
            <a:pPr>
              <a:lnSpc>
                <a:spcPct val="120000"/>
              </a:lnSpc>
            </a:pPr>
            <a:endParaRPr lang="de-DE" sz="2400" dirty="0"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93343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100" dirty="0"/>
              <a:t>Beispiel: Die </a:t>
            </a:r>
            <a:r>
              <a:rPr lang="de-DE" spc="100" dirty="0" err="1"/>
              <a:t>Greeting</a:t>
            </a:r>
            <a:r>
              <a:rPr lang="de-DE" spc="100" dirty="0"/>
              <a:t> App</a:t>
            </a:r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5810" y="1228436"/>
            <a:ext cx="7454379" cy="4321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22851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TypeScript</a:t>
            </a:r>
            <a:r>
              <a:rPr lang="de-DE" dirty="0"/>
              <a:t> Demo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203200" y="947436"/>
            <a:ext cx="9499600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de-DE" dirty="0">
                <a:latin typeface="Source Sans Pro" charset="0"/>
                <a:ea typeface="Source Sans Pro" charset="0"/>
                <a:cs typeface="Source Sans Pro" charset="0"/>
              </a:rPr>
              <a:t>Typen für </a:t>
            </a:r>
            <a:r>
              <a:rPr lang="de-DE" dirty="0" err="1"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dirty="0">
                <a:latin typeface="Source Sans Pro" charset="0"/>
                <a:ea typeface="Source Sans Pro" charset="0"/>
                <a:cs typeface="Source Sans Pro" charset="0"/>
              </a:rPr>
              <a:t> Komponenten</a:t>
            </a:r>
          </a:p>
          <a:p>
            <a:pPr algn="ctr">
              <a:lnSpc>
                <a:spcPct val="120000"/>
              </a:lnSpc>
            </a:pPr>
            <a:r>
              <a:rPr lang="de-DE" dirty="0">
                <a:latin typeface="Source Sans Pro" charset="0"/>
                <a:ea typeface="Source Sans Pro" charset="0"/>
                <a:cs typeface="Source Sans Pro" charset="0"/>
              </a:rPr>
              <a:t>Fehlermeldung und Code </a:t>
            </a:r>
            <a:r>
              <a:rPr lang="de-DE" dirty="0" err="1">
                <a:latin typeface="Source Sans Pro" charset="0"/>
                <a:ea typeface="Source Sans Pro" charset="0"/>
                <a:cs typeface="Source Sans Pro" charset="0"/>
              </a:rPr>
              <a:t>Completion</a:t>
            </a:r>
            <a:r>
              <a:rPr lang="de-DE" dirty="0">
                <a:latin typeface="Source Sans Pro" charset="0"/>
                <a:ea typeface="Source Sans Pro" charset="0"/>
                <a:cs typeface="Source Sans Pro" charset="0"/>
              </a:rPr>
              <a:t> in der IDE</a:t>
            </a:r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927" y="2070606"/>
            <a:ext cx="9130145" cy="4513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98132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47D97345-43C0-6A4D-BD05-C04BA4F1AC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667" b="6403"/>
          <a:stretch/>
        </p:blipFill>
        <p:spPr>
          <a:xfrm>
            <a:off x="0" y="0"/>
            <a:ext cx="9928323" cy="6858000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8FFC761-FA65-4D43-9BEC-BD3BB5EE4B73}"/>
              </a:ext>
            </a:extLst>
          </p:cNvPr>
          <p:cNvSpPr/>
          <p:nvPr/>
        </p:nvSpPr>
        <p:spPr>
          <a:xfrm>
            <a:off x="-11164" y="1"/>
            <a:ext cx="9939486" cy="6067776"/>
          </a:xfrm>
          <a:prstGeom prst="rect">
            <a:avLst/>
          </a:prstGeom>
          <a:solidFill>
            <a:srgbClr val="D4EBE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38B5D25A-55E1-4341-9252-AC900006FD3A}"/>
              </a:ext>
            </a:extLst>
          </p:cNvPr>
          <p:cNvSpPr txBox="1"/>
          <p:nvPr/>
        </p:nvSpPr>
        <p:spPr>
          <a:xfrm>
            <a:off x="1262341" y="1802783"/>
            <a:ext cx="574256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3400" b="1" dirty="0">
              <a:solidFill>
                <a:srgbClr val="36544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-1" y="6067777"/>
            <a:ext cx="9928323" cy="790223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11162" y="6067777"/>
            <a:ext cx="9906000" cy="790223"/>
          </a:xfrm>
        </p:spPr>
        <p:txBody>
          <a:bodyPr>
            <a:normAutofit/>
          </a:bodyPr>
          <a:lstStyle/>
          <a:p>
            <a:r>
              <a:rPr lang="de-DE" sz="1400" spc="80" dirty="0" err="1"/>
              <a:t>nils@nilshartmann.net</a:t>
            </a:r>
            <a:endParaRPr lang="de-DE" sz="1400" spc="80" dirty="0">
              <a:solidFill>
                <a:srgbClr val="D4EBE9"/>
              </a:solidFill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1BBDC070-223F-AA4C-B870-16D823CC1FA8}"/>
              </a:ext>
            </a:extLst>
          </p:cNvPr>
          <p:cNvSpPr/>
          <p:nvPr/>
        </p:nvSpPr>
        <p:spPr>
          <a:xfrm>
            <a:off x="-382172" y="2448485"/>
            <a:ext cx="10277008" cy="18312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1300" b="1" dirty="0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  Vielen Dank!</a:t>
            </a:r>
            <a:endParaRPr lang="de-DE" b="1" dirty="0">
              <a:solidFill>
                <a:srgbClr val="B0443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38E9C952-7991-E34E-B8C9-B1F4B1A05CA9}"/>
              </a:ext>
            </a:extLst>
          </p:cNvPr>
          <p:cNvSpPr txBox="1"/>
          <p:nvPr/>
        </p:nvSpPr>
        <p:spPr>
          <a:xfrm>
            <a:off x="698375" y="387469"/>
            <a:ext cx="24352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  <a:endParaRPr lang="de-DE" sz="24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1A5293E4-AFE3-884E-9A51-1B8C18BA78C7}"/>
              </a:ext>
            </a:extLst>
          </p:cNvPr>
          <p:cNvSpPr txBox="1"/>
          <p:nvPr/>
        </p:nvSpPr>
        <p:spPr>
          <a:xfrm>
            <a:off x="705631" y="702775"/>
            <a:ext cx="20553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nilshartmann.net</a:t>
            </a:r>
            <a:endParaRPr lang="de-DE" sz="1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D4B14A3C-1AE8-274A-93EA-356102CAF9DD}"/>
              </a:ext>
            </a:extLst>
          </p:cNvPr>
          <p:cNvSpPr/>
          <p:nvPr/>
        </p:nvSpPr>
        <p:spPr>
          <a:xfrm>
            <a:off x="938463" y="4762900"/>
            <a:ext cx="8261120" cy="1310330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de-DE" sz="2000" b="1" dirty="0" err="1">
                <a:solidFill>
                  <a:srgbClr val="36544F"/>
                </a:solidFill>
              </a:rPr>
              <a:t>Slides</a:t>
            </a:r>
            <a:r>
              <a:rPr lang="de-DE" sz="2000" b="1" dirty="0">
                <a:solidFill>
                  <a:srgbClr val="36544F"/>
                </a:solidFill>
              </a:rPr>
              <a:t>: https://</a:t>
            </a:r>
            <a:r>
              <a:rPr lang="de-DE" sz="2000" b="1" dirty="0" err="1">
                <a:solidFill>
                  <a:srgbClr val="36544F"/>
                </a:solidFill>
              </a:rPr>
              <a:t>nils.buzz</a:t>
            </a:r>
            <a:r>
              <a:rPr lang="de-DE" sz="2000" b="1" dirty="0">
                <a:solidFill>
                  <a:srgbClr val="36544F"/>
                </a:solidFill>
              </a:rPr>
              <a:t>/wjax2019-react</a:t>
            </a:r>
          </a:p>
          <a:p>
            <a:pPr algn="ctr">
              <a:lnSpc>
                <a:spcPct val="130000"/>
              </a:lnSpc>
            </a:pPr>
            <a:r>
              <a:rPr lang="de-DE" sz="2000" b="1" dirty="0">
                <a:solidFill>
                  <a:srgbClr val="36544F"/>
                </a:solidFill>
              </a:rPr>
              <a:t>Source Code: https://</a:t>
            </a:r>
            <a:r>
              <a:rPr lang="de-DE" sz="2000" b="1" dirty="0" err="1">
                <a:solidFill>
                  <a:srgbClr val="36544F"/>
                </a:solidFill>
              </a:rPr>
              <a:t>github.com</a:t>
            </a:r>
            <a:r>
              <a:rPr lang="de-DE" sz="2000" b="1" dirty="0">
                <a:solidFill>
                  <a:srgbClr val="36544F"/>
                </a:solidFill>
              </a:rPr>
              <a:t>/</a:t>
            </a:r>
            <a:r>
              <a:rPr lang="de-DE" sz="2000" b="1" dirty="0" err="1">
                <a:solidFill>
                  <a:srgbClr val="36544F"/>
                </a:solidFill>
              </a:rPr>
              <a:t>nilshartmann</a:t>
            </a:r>
            <a:r>
              <a:rPr lang="de-DE" sz="2000" b="1" dirty="0">
                <a:solidFill>
                  <a:srgbClr val="36544F"/>
                </a:solidFill>
              </a:rPr>
              <a:t>/</a:t>
            </a:r>
            <a:r>
              <a:rPr lang="de-DE" sz="2000" b="1" dirty="0" err="1">
                <a:solidFill>
                  <a:srgbClr val="36544F"/>
                </a:solidFill>
              </a:rPr>
              <a:t>react</a:t>
            </a:r>
            <a:r>
              <a:rPr lang="de-DE" sz="2000" b="1" dirty="0">
                <a:solidFill>
                  <a:srgbClr val="36544F"/>
                </a:solidFill>
              </a:rPr>
              <a:t>-chat-</a:t>
            </a:r>
            <a:r>
              <a:rPr lang="de-DE" sz="2000" b="1" dirty="0" err="1">
                <a:solidFill>
                  <a:srgbClr val="36544F"/>
                </a:solidFill>
              </a:rPr>
              <a:t>example</a:t>
            </a:r>
            <a:endParaRPr lang="de-DE" sz="2000" b="1" dirty="0">
              <a:solidFill>
                <a:srgbClr val="36544F"/>
              </a:solidFill>
            </a:endParaRPr>
          </a:p>
          <a:p>
            <a:pPr algn="ctr">
              <a:lnSpc>
                <a:spcPct val="130000"/>
              </a:lnSpc>
            </a:pPr>
            <a:r>
              <a:rPr lang="de-DE" sz="2000" b="1" dirty="0">
                <a:solidFill>
                  <a:srgbClr val="36544F"/>
                </a:solidFill>
              </a:rPr>
              <a:t>Fragen &amp; Kontakt: </a:t>
            </a:r>
            <a:r>
              <a:rPr lang="de-DE" sz="2000" b="1" dirty="0" err="1">
                <a:solidFill>
                  <a:srgbClr val="36544F"/>
                </a:solidFill>
              </a:rPr>
              <a:t>nils@nilshartmann.net</a:t>
            </a:r>
            <a:endParaRPr lang="de-DE" sz="2000" b="1" dirty="0">
              <a:solidFill>
                <a:srgbClr val="36544F"/>
              </a:solidFill>
            </a:endParaRP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31F9C4D3-C30B-FC47-81EA-BEB376C8B52B}"/>
              </a:ext>
            </a:extLst>
          </p:cNvPr>
          <p:cNvSpPr/>
          <p:nvPr/>
        </p:nvSpPr>
        <p:spPr>
          <a:xfrm rot="16200000">
            <a:off x="6992521" y="926817"/>
            <a:ext cx="188862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400" b="1" dirty="0">
                <a:solidFill>
                  <a:srgbClr val="1778B8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400" b="1" dirty="0" err="1">
                <a:solidFill>
                  <a:srgbClr val="1778B8"/>
                </a:solidFill>
                <a:latin typeface="Source Sans Pro" charset="0"/>
                <a:ea typeface="Source Sans Pro" charset="0"/>
                <a:cs typeface="Source Sans Pro" charset="0"/>
              </a:rPr>
              <a:t>reactbuch.de</a:t>
            </a:r>
            <a:endParaRPr lang="de-DE" sz="1400" b="1" dirty="0">
              <a:solidFill>
                <a:srgbClr val="1778B8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9B2ACC0E-822C-114F-9F71-1552F1A48F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1002" y="224440"/>
            <a:ext cx="1609260" cy="2347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2044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-12879" y="5827376"/>
            <a:ext cx="588564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00" dirty="0">
                <a:solidFill>
                  <a:srgbClr val="5AB88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Grafik Inspiriert von: https://</a:t>
            </a:r>
            <a:r>
              <a:rPr lang="de-DE" sz="1000" dirty="0" err="1">
                <a:solidFill>
                  <a:srgbClr val="5AB88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pbs.twimg.com</a:t>
            </a:r>
            <a:r>
              <a:rPr lang="de-DE" sz="1000" dirty="0">
                <a:solidFill>
                  <a:srgbClr val="5AB88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/</a:t>
            </a:r>
            <a:r>
              <a:rPr lang="de-DE" sz="1000" dirty="0" err="1">
                <a:solidFill>
                  <a:srgbClr val="5AB88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media</a:t>
            </a:r>
            <a:r>
              <a:rPr lang="de-DE" sz="1000" dirty="0">
                <a:solidFill>
                  <a:srgbClr val="5AB88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/</a:t>
            </a:r>
            <a:r>
              <a:rPr lang="de-DE" sz="1000" dirty="0" err="1">
                <a:solidFill>
                  <a:srgbClr val="5AB88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DCXJ_tjXoAAoBbu.jpg</a:t>
            </a:r>
            <a:endParaRPr lang="de-DE" sz="1000" dirty="0">
              <a:solidFill>
                <a:srgbClr val="5AB88F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Komponenten</a:t>
            </a:r>
          </a:p>
        </p:txBody>
      </p:sp>
      <p:sp>
        <p:nvSpPr>
          <p:cNvPr id="8" name="Rechteck 7"/>
          <p:cNvSpPr/>
          <p:nvPr/>
        </p:nvSpPr>
        <p:spPr>
          <a:xfrm>
            <a:off x="1171561" y="387439"/>
            <a:ext cx="7597902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3900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RETHINKING BEST PRACTICES</a:t>
            </a:r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429" y="1893195"/>
            <a:ext cx="8110647" cy="3945019"/>
          </a:xfrm>
          <a:prstGeom prst="rect">
            <a:avLst/>
          </a:prstGeom>
        </p:spPr>
      </p:pic>
      <p:sp>
        <p:nvSpPr>
          <p:cNvPr id="9" name="Rechteck 8"/>
          <p:cNvSpPr/>
          <p:nvPr/>
        </p:nvSpPr>
        <p:spPr>
          <a:xfrm>
            <a:off x="752430" y="1309500"/>
            <a:ext cx="2737746" cy="2488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00" dirty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Klassische Aufteilung</a:t>
            </a:r>
          </a:p>
        </p:txBody>
      </p:sp>
      <p:sp>
        <p:nvSpPr>
          <p:cNvPr id="10" name="Rechteck 9"/>
          <p:cNvSpPr/>
          <p:nvPr/>
        </p:nvSpPr>
        <p:spPr>
          <a:xfrm>
            <a:off x="5950040" y="1309500"/>
            <a:ext cx="2737746" cy="2488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00" dirty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Aufteilung </a:t>
            </a:r>
            <a:r>
              <a:rPr lang="de-DE" sz="160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in Komponenten</a:t>
            </a:r>
            <a:endParaRPr lang="de-DE" sz="1600" dirty="0">
              <a:solidFill>
                <a:srgbClr val="36544F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80573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Komponenten</a:t>
            </a:r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 rotWithShape="1">
          <a:blip r:embed="rId3"/>
          <a:srcRect l="63131"/>
          <a:stretch/>
        </p:blipFill>
        <p:spPr>
          <a:xfrm>
            <a:off x="5983488" y="618187"/>
            <a:ext cx="3299602" cy="4353058"/>
          </a:xfrm>
          <a:prstGeom prst="rect">
            <a:avLst/>
          </a:prstGeom>
        </p:spPr>
      </p:pic>
      <p:sp>
        <p:nvSpPr>
          <p:cNvPr id="11" name="Textfeld 10"/>
          <p:cNvSpPr txBox="1"/>
          <p:nvPr/>
        </p:nvSpPr>
        <p:spPr>
          <a:xfrm>
            <a:off x="291026" y="383235"/>
            <a:ext cx="5401436" cy="51768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800" b="1" dirty="0" err="1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React</a:t>
            </a:r>
            <a:r>
              <a:rPr lang="de-DE" sz="2800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-Komponenten</a:t>
            </a:r>
          </a:p>
          <a:p>
            <a:pPr marL="285750" indent="-285750">
              <a:lnSpc>
                <a:spcPct val="120000"/>
              </a:lnSpc>
              <a:buFont typeface="Arial" charset="0"/>
              <a:buChar char="•"/>
            </a:pPr>
            <a:r>
              <a:rPr lang="de-DE" sz="2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bestehen aus </a:t>
            </a:r>
            <a:r>
              <a:rPr lang="de-DE" sz="2800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Logik und UI</a:t>
            </a:r>
          </a:p>
          <a:p>
            <a:pPr marL="285750" indent="-285750">
              <a:lnSpc>
                <a:spcPct val="120000"/>
              </a:lnSpc>
              <a:buFont typeface="Arial" charset="0"/>
              <a:buChar char="•"/>
            </a:pPr>
            <a:r>
              <a:rPr lang="de-DE" sz="2800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keine </a:t>
            </a:r>
            <a:r>
              <a:rPr lang="de-DE" sz="2800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Templatesprache</a:t>
            </a:r>
            <a:endParaRPr lang="de-DE" sz="2800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85750" indent="-285750">
              <a:lnSpc>
                <a:spcPct val="120000"/>
              </a:lnSpc>
              <a:buFont typeface="Arial" charset="0"/>
              <a:buChar char="•"/>
            </a:pPr>
            <a:r>
              <a:rPr lang="de-DE" sz="2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werden </a:t>
            </a:r>
            <a:r>
              <a:rPr lang="de-DE" sz="2800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deklarativ</a:t>
            </a:r>
            <a:r>
              <a:rPr lang="de-DE" sz="2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beschrieben</a:t>
            </a:r>
          </a:p>
          <a:p>
            <a:pPr marL="285750" indent="-285750">
              <a:lnSpc>
                <a:spcPct val="120000"/>
              </a:lnSpc>
              <a:buFont typeface="Arial" charset="0"/>
              <a:buChar char="•"/>
            </a:pPr>
            <a:r>
              <a:rPr lang="de-DE" sz="2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werden immer </a:t>
            </a:r>
            <a:r>
              <a:rPr lang="de-DE" sz="2800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komplett gerendert</a:t>
            </a:r>
          </a:p>
          <a:p>
            <a:pPr marL="285750" indent="-285750">
              <a:lnSpc>
                <a:spcPct val="120000"/>
              </a:lnSpc>
              <a:buFont typeface="Arial" charset="0"/>
              <a:buChar char="•"/>
            </a:pPr>
            <a:endParaRPr lang="de-DE" sz="2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85750" indent="-285750">
              <a:lnSpc>
                <a:spcPct val="120000"/>
              </a:lnSpc>
              <a:buFont typeface="Arial" charset="0"/>
              <a:buChar char="•"/>
            </a:pPr>
            <a:r>
              <a:rPr lang="de-DE" sz="2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können auf dem </a:t>
            </a:r>
            <a:r>
              <a:rPr lang="de-DE" sz="2800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Server gerendert </a:t>
            </a:r>
            <a:r>
              <a:rPr lang="de-DE" sz="2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werden</a:t>
            </a:r>
          </a:p>
          <a:p>
            <a:pPr marL="285750" indent="-285750">
              <a:buFontTx/>
              <a:buChar char="-"/>
            </a:pPr>
            <a:endParaRPr lang="de-DE" sz="2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34534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Greeting</a:t>
            </a:r>
            <a:r>
              <a:rPr lang="de-DE" dirty="0"/>
              <a:t> App: Komponenten</a:t>
            </a:r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115" y="528299"/>
            <a:ext cx="8537771" cy="4996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9441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einfache </a:t>
            </a:r>
            <a:r>
              <a:rPr lang="de-DE" dirty="0" err="1"/>
              <a:t>React</a:t>
            </a:r>
            <a:r>
              <a:rPr lang="de-DE" dirty="0"/>
              <a:t> Komponente</a:t>
            </a:r>
          </a:p>
        </p:txBody>
      </p:sp>
      <p:sp>
        <p:nvSpPr>
          <p:cNvPr id="8" name="Rechteck 7"/>
          <p:cNvSpPr/>
          <p:nvPr/>
        </p:nvSpPr>
        <p:spPr>
          <a:xfrm>
            <a:off x="103156" y="1784810"/>
            <a:ext cx="16517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b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Komponente</a:t>
            </a:r>
            <a:endParaRPr lang="de-DE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6471" y="1738355"/>
            <a:ext cx="3365692" cy="462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1568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Benutzerdefiniert 3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025249"/>
      </a:folHlink>
    </a:clrScheme>
    <a:fontScheme name="Office-Design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Design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2308</Words>
  <Application>Microsoft Macintosh PowerPoint</Application>
  <PresentationFormat>A4-Papier (210 x 297 mm)</PresentationFormat>
  <Paragraphs>507</Paragraphs>
  <Slides>51</Slides>
  <Notes>23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11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51</vt:i4>
      </vt:variant>
    </vt:vector>
  </HeadingPairs>
  <TitlesOfParts>
    <vt:vector size="63" baseType="lpstr">
      <vt:lpstr>Arial</vt:lpstr>
      <vt:lpstr>Calibri</vt:lpstr>
      <vt:lpstr>Calibri Light</vt:lpstr>
      <vt:lpstr>Montserrat</vt:lpstr>
      <vt:lpstr>Source Code Pro</vt:lpstr>
      <vt:lpstr>Source Code Pro Light</vt:lpstr>
      <vt:lpstr>Source Code Pro Medium</vt:lpstr>
      <vt:lpstr>Source Code Pro Semibold</vt:lpstr>
      <vt:lpstr>Source Sans Pro</vt:lpstr>
      <vt:lpstr>Source Sans Pro Light</vt:lpstr>
      <vt:lpstr>Source Sans Pro Semibold</vt:lpstr>
      <vt:lpstr>Office-Design</vt:lpstr>
      <vt:lpstr>Concept People Hamburg | Dezember 2019 | @nilshartmann</vt:lpstr>
      <vt:lpstr>https://nilshartmann.net</vt:lpstr>
      <vt:lpstr>https://reactbuch.de</vt:lpstr>
      <vt:lpstr>React - Stabilität</vt:lpstr>
      <vt:lpstr>Beispiel: Die Greeting App</vt:lpstr>
      <vt:lpstr>Komponenten</vt:lpstr>
      <vt:lpstr>Komponenten</vt:lpstr>
      <vt:lpstr>Greeting App: Komponenten</vt:lpstr>
      <vt:lpstr>Eine einfache React Komponente</vt:lpstr>
      <vt:lpstr>Eine einfache React Komponente</vt:lpstr>
      <vt:lpstr>Eine einfache React Komponente</vt:lpstr>
      <vt:lpstr>Eine einfache React Komponente</vt:lpstr>
      <vt:lpstr>Komponenten werden zu Applikationen aggregiert</vt:lpstr>
      <vt:lpstr>Komponente einbinden</vt:lpstr>
      <vt:lpstr>Arbeiten mit veränderlichen Daten</vt:lpstr>
      <vt:lpstr>Beispiel: Eingabefeld</vt:lpstr>
      <vt:lpstr>React Hooks API</vt:lpstr>
      <vt:lpstr>Beispiel: Eingabefeld</vt:lpstr>
      <vt:lpstr>Beispiel: Eingabefeld</vt:lpstr>
      <vt:lpstr>Beispiel: Eingabefeld</vt:lpstr>
      <vt:lpstr>Beispiel: Eingabefeld</vt:lpstr>
      <vt:lpstr>React: Uni directional dataflow</vt:lpstr>
      <vt:lpstr>Beispiel: Daten vom Server laden</vt:lpstr>
      <vt:lpstr>Rendering von Komponenten</vt:lpstr>
      <vt:lpstr>Rendering von Komponenten</vt:lpstr>
      <vt:lpstr>Rendering von Komponenten</vt:lpstr>
      <vt:lpstr>Von der Komponente zur Anwendung</vt:lpstr>
      <vt:lpstr>Komponentenhierarchien</vt:lpstr>
      <vt:lpstr>Komponentenhierarchien</vt:lpstr>
      <vt:lpstr>Komponentenhierarchien</vt:lpstr>
      <vt:lpstr>Beispiel: Kommunikation per Callback-Funktion</vt:lpstr>
      <vt:lpstr>Beispiel: Kommunikation per Callback-Funktion</vt:lpstr>
      <vt:lpstr>Beispiel: Routing und Deep Links</vt:lpstr>
      <vt:lpstr>Beispiel: Testen</vt:lpstr>
      <vt:lpstr>Komponentenhierarchien</vt:lpstr>
      <vt:lpstr>Externes StateManagement</vt:lpstr>
      <vt:lpstr>Externes State Management</vt:lpstr>
      <vt:lpstr>REACT RENDER ZYKLUS</vt:lpstr>
      <vt:lpstr>Redux-basierte React-Anwendung</vt:lpstr>
      <vt:lpstr>Redux Architektur</vt:lpstr>
      <vt:lpstr>Beispiel: Redux</vt:lpstr>
      <vt:lpstr>Beispiel: Redux</vt:lpstr>
      <vt:lpstr>Beispiel: Redux</vt:lpstr>
      <vt:lpstr>Beispiel: Redux</vt:lpstr>
      <vt:lpstr>Typsicheres React</vt:lpstr>
      <vt:lpstr>Typsicheres React</vt:lpstr>
      <vt:lpstr>Typsicheres React</vt:lpstr>
      <vt:lpstr>TypeScript auf einen Blick</vt:lpstr>
      <vt:lpstr>TypeScript In React</vt:lpstr>
      <vt:lpstr>TypeScript Demo</vt:lpstr>
      <vt:lpstr>nils@nilshartmann.net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Nils Hartmann</dc:creator>
  <cp:lastModifiedBy>Nils Hartmann</cp:lastModifiedBy>
  <cp:revision>880</cp:revision>
  <cp:lastPrinted>2019-01-27T23:15:14Z</cp:lastPrinted>
  <dcterms:created xsi:type="dcterms:W3CDTF">2016-03-28T15:59:53Z</dcterms:created>
  <dcterms:modified xsi:type="dcterms:W3CDTF">2019-11-25T16:07:13Z</dcterms:modified>
</cp:coreProperties>
</file>